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5"/>
  </p:notesMasterIdLst>
  <p:sldIdLst>
    <p:sldId id="256" r:id="rId2"/>
    <p:sldId id="258" r:id="rId3"/>
    <p:sldId id="273" r:id="rId4"/>
    <p:sldId id="259" r:id="rId5"/>
    <p:sldId id="263" r:id="rId6"/>
    <p:sldId id="266" r:id="rId7"/>
    <p:sldId id="271" r:id="rId8"/>
    <p:sldId id="272" r:id="rId9"/>
    <p:sldId id="274" r:id="rId10"/>
    <p:sldId id="277" r:id="rId11"/>
    <p:sldId id="276" r:id="rId12"/>
    <p:sldId id="275"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457" autoAdjust="0"/>
  </p:normalViewPr>
  <p:slideViewPr>
    <p:cSldViewPr snapToGrid="0" showGuides="1">
      <p:cViewPr>
        <p:scale>
          <a:sx n="75" d="100"/>
          <a:sy n="75" d="100"/>
        </p:scale>
        <p:origin x="1338" y="64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54F2B-E172-4F21-B28A-C5FBFCEF0B2D}" type="datetimeFigureOut">
              <a:rPr lang="en-SG" smtClean="0"/>
              <a:t>19/8/2022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A889F-C182-4732-9423-3F1934A80DBA}" type="slidenum">
              <a:rPr lang="en-SG" smtClean="0"/>
              <a:t>‹#›</a:t>
            </a:fld>
            <a:endParaRPr lang="en-SG"/>
          </a:p>
        </p:txBody>
      </p:sp>
    </p:spTree>
    <p:extLst>
      <p:ext uri="{BB962C8B-B14F-4D97-AF65-F5344CB8AC3E}">
        <p14:creationId xmlns:p14="http://schemas.microsoft.com/office/powerpoint/2010/main" val="415151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 eve </a:t>
            </a:r>
            <a:r>
              <a:rPr lang="en-US" dirty="0" err="1"/>
              <a:t>im</a:t>
            </a:r>
            <a:r>
              <a:rPr lang="en-US" dirty="0"/>
              <a:t> name ill be presenting my project for MLDV these are the things I will be going through today</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1</a:t>
            </a:fld>
            <a:endParaRPr lang="en-SG"/>
          </a:p>
        </p:txBody>
      </p:sp>
    </p:spTree>
    <p:extLst>
      <p:ext uri="{BB962C8B-B14F-4D97-AF65-F5344CB8AC3E}">
        <p14:creationId xmlns:p14="http://schemas.microsoft.com/office/powerpoint/2010/main" val="923073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worry about it being too small ill show a live demonstration later. So users will need to input their features in the form and press submit so depending on wether their prediction is transported or not they will be directed to a page saying that </a:t>
            </a:r>
            <a:r>
              <a:rPr lang="en-US" dirty="0" err="1"/>
              <a:t>theyre</a:t>
            </a:r>
            <a:r>
              <a:rPr lang="en-US" dirty="0"/>
              <a:t> safe or not.</a:t>
            </a:r>
            <a:endParaRPr lang="en-SG" dirty="0"/>
          </a:p>
          <a:p>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13</a:t>
            </a:fld>
            <a:endParaRPr lang="en-SG"/>
          </a:p>
        </p:txBody>
      </p:sp>
    </p:spTree>
    <p:extLst>
      <p:ext uri="{BB962C8B-B14F-4D97-AF65-F5344CB8AC3E}">
        <p14:creationId xmlns:p14="http://schemas.microsoft.com/office/powerpoint/2010/main" val="276367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Spaceship titanic travelling through space and spaceship hit a spacetime anomaly and almost half got transported to alternate dimension to help[ rescue and save the lost passengers we will be building a model to </a:t>
            </a:r>
            <a:r>
              <a:rPr lang="en-US" dirty="0" err="1"/>
              <a:t>predic</a:t>
            </a:r>
            <a:r>
              <a:rPr lang="en-US" dirty="0"/>
              <a:t> passengers who got transported.</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2</a:t>
            </a:fld>
            <a:endParaRPr lang="en-SG"/>
          </a:p>
        </p:txBody>
      </p:sp>
    </p:spTree>
    <p:extLst>
      <p:ext uri="{BB962C8B-B14F-4D97-AF65-F5344CB8AC3E}">
        <p14:creationId xmlns:p14="http://schemas.microsoft.com/office/powerpoint/2010/main" val="173129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 the data dictionary. I would want to point out the </a:t>
            </a:r>
            <a:r>
              <a:rPr lang="en-US" dirty="0" err="1"/>
              <a:t>PassengerId</a:t>
            </a:r>
            <a:r>
              <a:rPr lang="en-US" dirty="0"/>
              <a:t> and Cabin further. </a:t>
            </a:r>
            <a:r>
              <a:rPr lang="en-US" dirty="0" err="1"/>
              <a:t>PassengerId</a:t>
            </a:r>
            <a:r>
              <a:rPr lang="en-US" dirty="0"/>
              <a:t> has a format of group number and number within said group. Being in group number 1 and being the first person in group number 1 Cabin has a format of Deck/Num/Side. B being the deck number 0 and on Port side. This is important for future feature engineering </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3</a:t>
            </a:fld>
            <a:endParaRPr lang="en-SG"/>
          </a:p>
        </p:txBody>
      </p:sp>
    </p:spTree>
    <p:extLst>
      <p:ext uri="{BB962C8B-B14F-4D97-AF65-F5344CB8AC3E}">
        <p14:creationId xmlns:p14="http://schemas.microsoft.com/office/powerpoint/2010/main" val="173211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DC1C6"/>
                </a:solidFill>
                <a:effectLst/>
                <a:latin typeface="arial" panose="020B0604020202020204" pitchFamily="34" charset="0"/>
              </a:rPr>
              <a:t>It can produce new features for both supervised and unsupervised learning, with the goal of simplifying and speeding up data transformations while also enhancing model accuracy</a:t>
            </a:r>
            <a:endParaRPr lang="en-SG" b="0" dirty="0"/>
          </a:p>
          <a:p>
            <a:pPr algn="l"/>
            <a:endParaRPr lang="en-US" b="0" i="0" dirty="0">
              <a:effectLst/>
              <a:latin typeface="-apple-system"/>
            </a:endParaRPr>
          </a:p>
          <a:p>
            <a:pPr algn="l"/>
            <a:r>
              <a:rPr lang="en-US" b="0" i="0" dirty="0">
                <a:effectLst/>
                <a:latin typeface="-apple-system"/>
              </a:rPr>
              <a:t>Note:</a:t>
            </a:r>
          </a:p>
          <a:p>
            <a:pPr algn="l">
              <a:buFont typeface="Arial" panose="020B0604020202020204" pitchFamily="34" charset="0"/>
              <a:buChar char="•"/>
            </a:pPr>
            <a:r>
              <a:rPr lang="en-US" b="0" i="0" dirty="0">
                <a:effectLst/>
                <a:latin typeface="-apple-system"/>
              </a:rPr>
              <a:t>Group feature </a:t>
            </a:r>
            <a:r>
              <a:rPr lang="en-US" b="0" i="0" dirty="0" err="1">
                <a:effectLst/>
                <a:latin typeface="-apple-system"/>
              </a:rPr>
              <a:t>appers</a:t>
            </a:r>
            <a:r>
              <a:rPr lang="en-US" b="0" i="0" dirty="0">
                <a:effectLst/>
                <a:latin typeface="-apple-system"/>
              </a:rPr>
              <a:t> to be too big of a cardinality to be of use in our model and would explode the number of dimensions with one-hot encoding</a:t>
            </a:r>
          </a:p>
          <a:p>
            <a:pPr algn="l">
              <a:buFont typeface="Arial" panose="020B0604020202020204" pitchFamily="34" charset="0"/>
              <a:buChar char="•"/>
            </a:pPr>
            <a:r>
              <a:rPr lang="en-US" b="0" i="0" dirty="0">
                <a:effectLst/>
                <a:latin typeface="-apple-system"/>
              </a:rPr>
              <a:t>The Group size however would be useful.</a:t>
            </a:r>
          </a:p>
          <a:p>
            <a:pPr algn="l"/>
            <a:r>
              <a:rPr lang="en-US" b="0" i="0" dirty="0">
                <a:effectLst/>
                <a:latin typeface="-apple-system"/>
              </a:rPr>
              <a:t>Takeaway:</a:t>
            </a:r>
          </a:p>
          <a:p>
            <a:pPr algn="l">
              <a:buFont typeface="Arial" panose="020B0604020202020204" pitchFamily="34" charset="0"/>
              <a:buChar char="•"/>
            </a:pPr>
            <a:r>
              <a:rPr lang="en-US" b="0" i="0" dirty="0">
                <a:effectLst/>
                <a:latin typeface="-apple-system"/>
              </a:rPr>
              <a:t>Compress Group size features further by seeing if passengers travel alone or with someone else. Those travelling alone tend to be transported less often than those travelling with someone else</a:t>
            </a:r>
          </a:p>
          <a:p>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5</a:t>
            </a:fld>
            <a:endParaRPr lang="en-SG"/>
          </a:p>
        </p:txBody>
      </p:sp>
    </p:spTree>
    <p:extLst>
      <p:ext uri="{BB962C8B-B14F-4D97-AF65-F5344CB8AC3E}">
        <p14:creationId xmlns:p14="http://schemas.microsoft.com/office/powerpoint/2010/main" val="993283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different joint distribution(</a:t>
            </a:r>
            <a:r>
              <a:rPr lang="en-US" dirty="0" err="1"/>
              <a:t>groupby</a:t>
            </a:r>
            <a:r>
              <a:rPr lang="en-US" dirty="0"/>
              <a:t>) comparing </a:t>
            </a:r>
            <a:r>
              <a:rPr lang="en-US" dirty="0" err="1"/>
              <a:t>homeplanet</a:t>
            </a:r>
            <a:r>
              <a:rPr lang="en-US" dirty="0"/>
              <a:t> with different features to see if there is any pattern to use to fill in missing values. </a:t>
            </a:r>
          </a:p>
          <a:p>
            <a:r>
              <a:rPr lang="en-US" dirty="0"/>
              <a:t>So the red highlights are the features of the joint distribution where I can input the missing values with high confidence. </a:t>
            </a:r>
          </a:p>
          <a:p>
            <a:r>
              <a:rPr lang="en-US" dirty="0"/>
              <a:t>To give an example we will look at number of unique home planets per group this shows that everyone from the same group comes from the same planet hence we can input missing values based on other group members with known home planets.</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7</a:t>
            </a:fld>
            <a:endParaRPr lang="en-SG"/>
          </a:p>
        </p:txBody>
      </p:sp>
    </p:spTree>
    <p:extLst>
      <p:ext uri="{BB962C8B-B14F-4D97-AF65-F5344CB8AC3E}">
        <p14:creationId xmlns:p14="http://schemas.microsoft.com/office/powerpoint/2010/main" val="412104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was done with the cabin features but only diff is with cabin number. As you can see the graph on the bottom right (Press button). There seems to be a linear relationship between the cabin number and group number on a deck-by-deck basis. I will be using linear regression on a deck-by-deck basis to predict the approximate missing cabin number. Something to also note whatever feature engineering done will be updated once missing values has been filled in</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8</a:t>
            </a:fld>
            <a:endParaRPr lang="en-SG"/>
          </a:p>
        </p:txBody>
      </p:sp>
    </p:spTree>
    <p:extLst>
      <p:ext uri="{BB962C8B-B14F-4D97-AF65-F5344CB8AC3E}">
        <p14:creationId xmlns:p14="http://schemas.microsoft.com/office/powerpoint/2010/main" val="50473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9</a:t>
            </a:fld>
            <a:endParaRPr lang="en-SG"/>
          </a:p>
        </p:txBody>
      </p:sp>
    </p:spTree>
    <p:extLst>
      <p:ext uri="{BB962C8B-B14F-4D97-AF65-F5344CB8AC3E}">
        <p14:creationId xmlns:p14="http://schemas.microsoft.com/office/powerpoint/2010/main" val="2813174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performing hyperparameter tuning to see if there will be an increase in accuracy.</a:t>
            </a:r>
          </a:p>
          <a:p>
            <a:r>
              <a:rPr lang="en-US" dirty="0"/>
              <a:t>I will be performing hyperparameter tuning on 2 of my highest performing models. (LGBM and </a:t>
            </a:r>
            <a:r>
              <a:rPr lang="en-US" dirty="0" err="1"/>
              <a:t>RandomForest</a:t>
            </a:r>
            <a:r>
              <a:rPr lang="en-US" dirty="0"/>
              <a:t>)</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10</a:t>
            </a:fld>
            <a:endParaRPr lang="en-SG"/>
          </a:p>
        </p:txBody>
      </p:sp>
    </p:spTree>
    <p:extLst>
      <p:ext uri="{BB962C8B-B14F-4D97-AF65-F5344CB8AC3E}">
        <p14:creationId xmlns:p14="http://schemas.microsoft.com/office/powerpoint/2010/main" val="290785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score did not see an increase most probably because </a:t>
            </a:r>
            <a:r>
              <a:rPr lang="en-US" dirty="0" err="1"/>
              <a:t>GridSearch</a:t>
            </a:r>
            <a:r>
              <a:rPr lang="en-US" dirty="0"/>
              <a:t> did not do a thorough enough check for the best params either through my inputs or just the limitations of </a:t>
            </a:r>
            <a:r>
              <a:rPr lang="en-US" dirty="0" err="1"/>
              <a:t>GridSearch</a:t>
            </a:r>
            <a:r>
              <a:rPr lang="en-US" dirty="0"/>
              <a:t>. So to counter this I will be performing </a:t>
            </a:r>
            <a:r>
              <a:rPr lang="en-US" dirty="0" err="1"/>
              <a:t>randomsearch</a:t>
            </a:r>
            <a:r>
              <a:rPr lang="en-US" dirty="0"/>
              <a:t> instead but only to LGBM since its my highest scoring model.</a:t>
            </a:r>
            <a:endParaRPr lang="en-SG" dirty="0"/>
          </a:p>
        </p:txBody>
      </p:sp>
      <p:sp>
        <p:nvSpPr>
          <p:cNvPr id="4" name="Slide Number Placeholder 3"/>
          <p:cNvSpPr>
            <a:spLocks noGrp="1"/>
          </p:cNvSpPr>
          <p:nvPr>
            <p:ph type="sldNum" sz="quarter" idx="5"/>
          </p:nvPr>
        </p:nvSpPr>
        <p:spPr/>
        <p:txBody>
          <a:bodyPr/>
          <a:lstStyle/>
          <a:p>
            <a:fld id="{A6BA889F-C182-4732-9423-3F1934A80DBA}" type="slidenum">
              <a:rPr lang="en-SG" smtClean="0"/>
              <a:t>11</a:t>
            </a:fld>
            <a:endParaRPr lang="en-SG"/>
          </a:p>
        </p:txBody>
      </p:sp>
    </p:spTree>
    <p:extLst>
      <p:ext uri="{BB962C8B-B14F-4D97-AF65-F5344CB8AC3E}">
        <p14:creationId xmlns:p14="http://schemas.microsoft.com/office/powerpoint/2010/main" val="190779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92D5A839-83B7-41A5-ABEE-ABF9ABF6CD6F}" type="datetime1">
              <a:rPr lang="en-US" smtClean="0"/>
              <a:t>8/19/2022</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15546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81CD712D-DBCF-4C26-8E39-9CFD72DEBCB7}" type="datetime1">
              <a:rPr lang="en-US" smtClean="0"/>
              <a:t>8/19/2022</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953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66E8E4D0-AE6B-431E-AA83-40E8CE37BD4B}" type="datetime1">
              <a:rPr lang="en-US" smtClean="0"/>
              <a:t>8/19/2022</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40347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9804D500-71F7-4E09-A2EE-89CF469DAB9C}" type="datetime1">
              <a:rPr lang="en-US" smtClean="0"/>
              <a:t>8/19/2022</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6106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53763A04-A660-487F-90FE-ECB36EDBB9A5}" type="datetime1">
              <a:rPr lang="en-US" smtClean="0"/>
              <a:t>8/19/2022</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6203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9083966F-B986-401A-BA3A-DF3A9BB2BC35}" type="datetime1">
              <a:rPr lang="en-US" smtClean="0"/>
              <a:t>8/19/2022</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9858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177CB175-4429-4EE6-BF92-0ABEC030BBB5}" type="datetime1">
              <a:rPr lang="en-US" smtClean="0"/>
              <a:t>8/19/2022</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1466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8C219E8E-D91F-4B88-8FBC-2AAE89E0D95D}" type="datetime1">
              <a:rPr lang="en-US" smtClean="0"/>
              <a:t>8/19/2022</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10812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D4A96A47-F70F-43F6-99B7-D236BCB77521}" type="datetime1">
              <a:rPr lang="en-US" smtClean="0"/>
              <a:t>8/19/2022</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67003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0F607AE8-D521-46B8-84C3-42DDAF5D4DFE}" type="datetime1">
              <a:rPr lang="en-US" smtClean="0"/>
              <a:t>8/19/2022</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68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A7F3A5FC-6A32-41D9-845B-50C4C1916BB9}" type="datetime1">
              <a:rPr lang="en-US" smtClean="0"/>
              <a:t>8/19/2022</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7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2625B694-4898-49FC-9E9E-EA7CD4852A25}" type="datetime1">
              <a:rPr lang="en-US" smtClean="0"/>
              <a:t>8/19/2022</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141359"/>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38" r:id="rId6"/>
    <p:sldLayoutId id="2147483734" r:id="rId7"/>
    <p:sldLayoutId id="2147483735" r:id="rId8"/>
    <p:sldLayoutId id="2147483736" r:id="rId9"/>
    <p:sldLayoutId id="2147483737" r:id="rId10"/>
    <p:sldLayoutId id="2147483739"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7D767-E3EA-A3A4-A006-4C55C43D6E89}"/>
              </a:ext>
            </a:extLst>
          </p:cNvPr>
          <p:cNvSpPr>
            <a:spLocks noGrp="1"/>
          </p:cNvSpPr>
          <p:nvPr>
            <p:ph type="ctrTitle"/>
          </p:nvPr>
        </p:nvSpPr>
        <p:spPr>
          <a:xfrm>
            <a:off x="5152238" y="895440"/>
            <a:ext cx="6125361" cy="1560083"/>
          </a:xfrm>
        </p:spPr>
        <p:txBody>
          <a:bodyPr vert="horz" lIns="91440" tIns="45720" rIns="91440" bIns="45720" rtlCol="0" anchor="b">
            <a:normAutofit/>
          </a:bodyPr>
          <a:lstStyle/>
          <a:p>
            <a:pPr>
              <a:lnSpc>
                <a:spcPct val="90000"/>
              </a:lnSpc>
            </a:pPr>
            <a:r>
              <a:rPr lang="en-US" sz="2400" kern="1200" spc="-50" baseline="0">
                <a:solidFill>
                  <a:schemeClr val="tx2"/>
                </a:solidFill>
                <a:latin typeface="+mj-lt"/>
                <a:ea typeface="+mj-ea"/>
                <a:cs typeface="+mj-cs"/>
              </a:rPr>
              <a:t>Machine Learning for Developers </a:t>
            </a:r>
            <a:br>
              <a:rPr lang="en-US" sz="2400" kern="1200" spc="-50" baseline="0">
                <a:solidFill>
                  <a:schemeClr val="tx2"/>
                </a:solidFill>
                <a:latin typeface="+mj-lt"/>
                <a:ea typeface="+mj-ea"/>
                <a:cs typeface="+mj-cs"/>
              </a:rPr>
            </a:br>
            <a:r>
              <a:rPr lang="en-US" sz="2400" kern="1200" spc="-50" baseline="0">
                <a:solidFill>
                  <a:schemeClr val="tx2"/>
                </a:solidFill>
                <a:latin typeface="+mj-lt"/>
                <a:ea typeface="+mj-ea"/>
                <a:cs typeface="+mj-cs"/>
              </a:rPr>
              <a:t>Assignment 2</a:t>
            </a:r>
            <a:br>
              <a:rPr lang="en-US" sz="2400" kern="1200" spc="-50" baseline="0">
                <a:solidFill>
                  <a:schemeClr val="tx2"/>
                </a:solidFill>
                <a:latin typeface="+mj-lt"/>
                <a:ea typeface="+mj-ea"/>
                <a:cs typeface="+mj-cs"/>
              </a:rPr>
            </a:br>
            <a:r>
              <a:rPr lang="en-US" sz="2400" kern="1200" spc="-50" baseline="0">
                <a:solidFill>
                  <a:schemeClr val="tx2"/>
                </a:solidFill>
                <a:latin typeface="+mj-lt"/>
                <a:ea typeface="+mj-ea"/>
                <a:cs typeface="+mj-cs"/>
              </a:rPr>
              <a:t>Muhamad Shazwandi</a:t>
            </a:r>
            <a:br>
              <a:rPr lang="en-US" sz="2400" kern="1200" spc="-50" baseline="0">
                <a:solidFill>
                  <a:schemeClr val="tx2"/>
                </a:solidFill>
                <a:latin typeface="+mj-lt"/>
                <a:ea typeface="+mj-ea"/>
                <a:cs typeface="+mj-cs"/>
              </a:rPr>
            </a:br>
            <a:r>
              <a:rPr lang="en-US" sz="2400" kern="1200" spc="-50" baseline="0">
                <a:solidFill>
                  <a:schemeClr val="tx2"/>
                </a:solidFill>
                <a:latin typeface="+mj-lt"/>
                <a:ea typeface="+mj-ea"/>
                <a:cs typeface="+mj-cs"/>
              </a:rPr>
              <a:t>2181263A</a:t>
            </a:r>
          </a:p>
        </p:txBody>
      </p:sp>
      <p:pic>
        <p:nvPicPr>
          <p:cNvPr id="4" name="Picture 3">
            <a:extLst>
              <a:ext uri="{FF2B5EF4-FFF2-40B4-BE49-F238E27FC236}">
                <a16:creationId xmlns:a16="http://schemas.microsoft.com/office/drawing/2014/main" id="{13530C1E-8406-B2AD-8D0C-C3D7157C11DA}"/>
              </a:ext>
            </a:extLst>
          </p:cNvPr>
          <p:cNvPicPr>
            <a:picLocks noChangeAspect="1"/>
          </p:cNvPicPr>
          <p:nvPr/>
        </p:nvPicPr>
        <p:blipFill rotWithShape="1">
          <a:blip r:embed="rId3"/>
          <a:srcRect l="25828" r="26224"/>
          <a:stretch/>
        </p:blipFill>
        <p:spPr>
          <a:xfrm>
            <a:off x="1" y="-16591"/>
            <a:ext cx="4610100" cy="6874591"/>
          </a:xfrm>
          <a:prstGeom prst="rect">
            <a:avLst/>
          </a:prstGeom>
        </p:spPr>
      </p:pic>
      <p:cxnSp>
        <p:nvCxnSpPr>
          <p:cNvPr id="40" name="Straight Connector 39">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F3A125F-E315-3C38-09B5-A56BFC054F88}"/>
              </a:ext>
            </a:extLst>
          </p:cNvPr>
          <p:cNvSpPr>
            <a:spLocks noGrp="1"/>
          </p:cNvSpPr>
          <p:nvPr>
            <p:ph type="subTitle" idx="1"/>
          </p:nvPr>
        </p:nvSpPr>
        <p:spPr>
          <a:xfrm>
            <a:off x="5974717" y="2753546"/>
            <a:ext cx="5302882" cy="3494854"/>
          </a:xfrm>
        </p:spPr>
        <p:txBody>
          <a:bodyPr vert="horz" lIns="91440" tIns="45720" rIns="91440" bIns="45720" rtlCol="0" anchor="t">
            <a:normAutofit/>
          </a:bodyPr>
          <a:lstStyle/>
          <a:p>
            <a:pPr marL="0" indent="0" fontAlgn="base">
              <a:lnSpc>
                <a:spcPct val="110000"/>
              </a:lnSpc>
              <a:spcBef>
                <a:spcPct val="0"/>
              </a:spcBef>
              <a:spcAft>
                <a:spcPts val="600"/>
              </a:spcAft>
              <a:buFontTx/>
              <a:buNone/>
            </a:pPr>
            <a:r>
              <a:rPr lang="en-US" altLang="en-US" sz="1500" dirty="0"/>
              <a:t>What will be covered:</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Exploratory Data Analysis </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Feature Engineering </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Data Cleaning</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Encoding, Scaling &amp; Preprocessing</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Training Machine Learning Models</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Cross Validation</a:t>
            </a:r>
            <a:endParaRPr lang="en-US" altLang="en-US" sz="1500"/>
          </a:p>
          <a:p>
            <a:pPr marL="285750" indent="-285750" fontAlgn="base">
              <a:lnSpc>
                <a:spcPct val="110000"/>
              </a:lnSpc>
              <a:spcBef>
                <a:spcPct val="0"/>
              </a:spcBef>
              <a:spcAft>
                <a:spcPts val="600"/>
              </a:spcAft>
              <a:buFont typeface="Arial" panose="020B0604020202020204" pitchFamily="34" charset="0"/>
              <a:buChar char="•"/>
            </a:pPr>
            <a:r>
              <a:rPr lang="en-US" altLang="en-US" sz="1500" dirty="0"/>
              <a:t>Hyperparameter Tuning</a:t>
            </a:r>
            <a:endParaRPr lang="en-US" altLang="en-US" sz="1500"/>
          </a:p>
          <a:p>
            <a:pPr>
              <a:lnSpc>
                <a:spcPct val="110000"/>
              </a:lnSpc>
            </a:pPr>
            <a:endParaRPr lang="en-US" sz="1500"/>
          </a:p>
        </p:txBody>
      </p:sp>
      <p:sp>
        <p:nvSpPr>
          <p:cNvPr id="6" name="Slide Number Placeholder 5">
            <a:extLst>
              <a:ext uri="{FF2B5EF4-FFF2-40B4-BE49-F238E27FC236}">
                <a16:creationId xmlns:a16="http://schemas.microsoft.com/office/drawing/2014/main" id="{3A5421C6-754C-7CAE-E950-972C792DEDCD}"/>
              </a:ext>
            </a:extLst>
          </p:cNvPr>
          <p:cNvSpPr>
            <a:spLocks noGrp="1"/>
          </p:cNvSpPr>
          <p:nvPr>
            <p:ph type="sldNum" sz="quarter" idx="12"/>
          </p:nvPr>
        </p:nvSpPr>
        <p:spPr/>
        <p:txBody>
          <a:bodyPr/>
          <a:lstStyle/>
          <a:p>
            <a:fld id="{57871EFB-7B9E-4E86-A89E-697E8EBB06F2}" type="slidenum">
              <a:rPr lang="en-US" smtClean="0"/>
              <a:t>1</a:t>
            </a:fld>
            <a:endParaRPr lang="en-US"/>
          </a:p>
        </p:txBody>
      </p:sp>
    </p:spTree>
    <p:extLst>
      <p:ext uri="{BB962C8B-B14F-4D97-AF65-F5344CB8AC3E}">
        <p14:creationId xmlns:p14="http://schemas.microsoft.com/office/powerpoint/2010/main" val="340444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B833409-16FD-1AB2-5155-53CF4C660D69}"/>
              </a:ext>
            </a:extLst>
          </p:cNvPr>
          <p:cNvSpPr/>
          <p:nvPr/>
        </p:nvSpPr>
        <p:spPr>
          <a:xfrm>
            <a:off x="4463287" y="5949950"/>
            <a:ext cx="3759200" cy="375685"/>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533347A9-73E1-239D-24D3-FDC63CCC8D85}"/>
              </a:ext>
            </a:extLst>
          </p:cNvPr>
          <p:cNvSpPr/>
          <p:nvPr/>
        </p:nvSpPr>
        <p:spPr>
          <a:xfrm>
            <a:off x="413614" y="5949950"/>
            <a:ext cx="5853836" cy="375685"/>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C1B102B4-0C95-1CD5-AE78-DF71393CC239}"/>
              </a:ext>
            </a:extLst>
          </p:cNvPr>
          <p:cNvPicPr>
            <a:picLocks noChangeAspect="1"/>
          </p:cNvPicPr>
          <p:nvPr/>
        </p:nvPicPr>
        <p:blipFill>
          <a:blip r:embed="rId3"/>
          <a:stretch>
            <a:fillRect/>
          </a:stretch>
        </p:blipFill>
        <p:spPr>
          <a:xfrm>
            <a:off x="413614" y="659767"/>
            <a:ext cx="2301594" cy="2354894"/>
          </a:xfrm>
          <a:prstGeom prst="rect">
            <a:avLst/>
          </a:prstGeom>
        </p:spPr>
      </p:pic>
      <p:sp>
        <p:nvSpPr>
          <p:cNvPr id="6" name="TextBox 5">
            <a:extLst>
              <a:ext uri="{FF2B5EF4-FFF2-40B4-BE49-F238E27FC236}">
                <a16:creationId xmlns:a16="http://schemas.microsoft.com/office/drawing/2014/main" id="{48963378-21AA-6B36-8368-944A5D1AD919}"/>
              </a:ext>
            </a:extLst>
          </p:cNvPr>
          <p:cNvSpPr txBox="1"/>
          <p:nvPr/>
        </p:nvSpPr>
        <p:spPr>
          <a:xfrm>
            <a:off x="521497" y="290435"/>
            <a:ext cx="1874231" cy="338554"/>
          </a:xfrm>
          <a:prstGeom prst="rect">
            <a:avLst/>
          </a:prstGeom>
          <a:noFill/>
        </p:spPr>
        <p:txBody>
          <a:bodyPr wrap="none" rtlCol="0">
            <a:spAutoFit/>
          </a:bodyPr>
          <a:lstStyle/>
          <a:p>
            <a:r>
              <a:rPr lang="en-US" sz="1600" dirty="0"/>
              <a:t>Logistic Regression</a:t>
            </a:r>
            <a:endParaRPr lang="en-SG" sz="1600" dirty="0"/>
          </a:p>
        </p:txBody>
      </p:sp>
      <p:pic>
        <p:nvPicPr>
          <p:cNvPr id="10" name="Picture 9">
            <a:extLst>
              <a:ext uri="{FF2B5EF4-FFF2-40B4-BE49-F238E27FC236}">
                <a16:creationId xmlns:a16="http://schemas.microsoft.com/office/drawing/2014/main" id="{AA212D34-6253-715C-D250-AE2C44FBFF90}"/>
              </a:ext>
            </a:extLst>
          </p:cNvPr>
          <p:cNvPicPr>
            <a:picLocks noChangeAspect="1"/>
          </p:cNvPicPr>
          <p:nvPr/>
        </p:nvPicPr>
        <p:blipFill>
          <a:blip r:embed="rId4"/>
          <a:stretch>
            <a:fillRect/>
          </a:stretch>
        </p:blipFill>
        <p:spPr>
          <a:xfrm>
            <a:off x="3041177" y="659767"/>
            <a:ext cx="2230619" cy="2345255"/>
          </a:xfrm>
          <a:prstGeom prst="rect">
            <a:avLst/>
          </a:prstGeom>
        </p:spPr>
      </p:pic>
      <p:sp>
        <p:nvSpPr>
          <p:cNvPr id="11" name="TextBox 10">
            <a:extLst>
              <a:ext uri="{FF2B5EF4-FFF2-40B4-BE49-F238E27FC236}">
                <a16:creationId xmlns:a16="http://schemas.microsoft.com/office/drawing/2014/main" id="{FD530710-37A1-1633-D6D2-6CB81DFDD0EC}"/>
              </a:ext>
            </a:extLst>
          </p:cNvPr>
          <p:cNvSpPr txBox="1"/>
          <p:nvPr/>
        </p:nvSpPr>
        <p:spPr>
          <a:xfrm>
            <a:off x="3041177" y="290435"/>
            <a:ext cx="1535998" cy="338554"/>
          </a:xfrm>
          <a:prstGeom prst="rect">
            <a:avLst/>
          </a:prstGeom>
          <a:noFill/>
        </p:spPr>
        <p:txBody>
          <a:bodyPr wrap="none" rtlCol="0">
            <a:spAutoFit/>
          </a:bodyPr>
          <a:lstStyle/>
          <a:p>
            <a:r>
              <a:rPr lang="en-US" sz="1600" dirty="0"/>
              <a:t>Random Forest</a:t>
            </a:r>
            <a:endParaRPr lang="en-SG" sz="1600" dirty="0"/>
          </a:p>
        </p:txBody>
      </p:sp>
      <p:sp>
        <p:nvSpPr>
          <p:cNvPr id="14" name="TextBox 13">
            <a:extLst>
              <a:ext uri="{FF2B5EF4-FFF2-40B4-BE49-F238E27FC236}">
                <a16:creationId xmlns:a16="http://schemas.microsoft.com/office/drawing/2014/main" id="{BD96122F-7337-E233-EA6D-5492D0AE1485}"/>
              </a:ext>
            </a:extLst>
          </p:cNvPr>
          <p:cNvSpPr txBox="1"/>
          <p:nvPr/>
        </p:nvSpPr>
        <p:spPr>
          <a:xfrm>
            <a:off x="413614" y="3014661"/>
            <a:ext cx="1970411" cy="523220"/>
          </a:xfrm>
          <a:prstGeom prst="rect">
            <a:avLst/>
          </a:prstGeom>
          <a:noFill/>
        </p:spPr>
        <p:txBody>
          <a:bodyPr wrap="none" rtlCol="0">
            <a:spAutoFit/>
          </a:bodyPr>
          <a:lstStyle/>
          <a:p>
            <a:r>
              <a:rPr lang="en-US" sz="1400" dirty="0"/>
              <a:t>Score: 0.768</a:t>
            </a:r>
          </a:p>
          <a:p>
            <a:r>
              <a:rPr lang="en-US" sz="1400" dirty="0"/>
              <a:t>Kfold: 77.62% +-1.69%</a:t>
            </a:r>
            <a:endParaRPr lang="en-SG" sz="1400" dirty="0"/>
          </a:p>
        </p:txBody>
      </p:sp>
      <p:sp>
        <p:nvSpPr>
          <p:cNvPr id="17" name="TextBox 16">
            <a:extLst>
              <a:ext uri="{FF2B5EF4-FFF2-40B4-BE49-F238E27FC236}">
                <a16:creationId xmlns:a16="http://schemas.microsoft.com/office/drawing/2014/main" id="{7AAA2D2C-2629-39E7-9A84-0607BAE21D45}"/>
              </a:ext>
            </a:extLst>
          </p:cNvPr>
          <p:cNvSpPr txBox="1"/>
          <p:nvPr/>
        </p:nvSpPr>
        <p:spPr>
          <a:xfrm>
            <a:off x="3041177" y="3014661"/>
            <a:ext cx="1871025" cy="523220"/>
          </a:xfrm>
          <a:prstGeom prst="rect">
            <a:avLst/>
          </a:prstGeom>
          <a:noFill/>
        </p:spPr>
        <p:txBody>
          <a:bodyPr wrap="none" rtlCol="0">
            <a:spAutoFit/>
          </a:bodyPr>
          <a:lstStyle/>
          <a:p>
            <a:r>
              <a:rPr lang="en-US" sz="1400" dirty="0"/>
              <a:t>Score: 0.785</a:t>
            </a:r>
          </a:p>
          <a:p>
            <a:r>
              <a:rPr lang="en-US" sz="1400" dirty="0"/>
              <a:t>Kfold: 80.3% +-1.61%</a:t>
            </a:r>
            <a:endParaRPr lang="en-SG" sz="1400" dirty="0"/>
          </a:p>
        </p:txBody>
      </p:sp>
      <p:pic>
        <p:nvPicPr>
          <p:cNvPr id="19" name="Picture 18">
            <a:extLst>
              <a:ext uri="{FF2B5EF4-FFF2-40B4-BE49-F238E27FC236}">
                <a16:creationId xmlns:a16="http://schemas.microsoft.com/office/drawing/2014/main" id="{7B47FA50-79D2-11C7-8154-2CF02F8EAFFF}"/>
              </a:ext>
            </a:extLst>
          </p:cNvPr>
          <p:cNvPicPr>
            <a:picLocks noChangeAspect="1"/>
          </p:cNvPicPr>
          <p:nvPr/>
        </p:nvPicPr>
        <p:blipFill>
          <a:blip r:embed="rId5"/>
          <a:stretch>
            <a:fillRect/>
          </a:stretch>
        </p:blipFill>
        <p:spPr>
          <a:xfrm>
            <a:off x="5597765" y="659767"/>
            <a:ext cx="2217847" cy="2345255"/>
          </a:xfrm>
          <a:prstGeom prst="rect">
            <a:avLst/>
          </a:prstGeom>
        </p:spPr>
      </p:pic>
      <p:sp>
        <p:nvSpPr>
          <p:cNvPr id="20" name="TextBox 19">
            <a:extLst>
              <a:ext uri="{FF2B5EF4-FFF2-40B4-BE49-F238E27FC236}">
                <a16:creationId xmlns:a16="http://schemas.microsoft.com/office/drawing/2014/main" id="{0BCDCCA3-10A7-F106-402B-D4D8270A1437}"/>
              </a:ext>
            </a:extLst>
          </p:cNvPr>
          <p:cNvSpPr txBox="1"/>
          <p:nvPr/>
        </p:nvSpPr>
        <p:spPr>
          <a:xfrm>
            <a:off x="5597765" y="290435"/>
            <a:ext cx="2178802" cy="369332"/>
          </a:xfrm>
          <a:prstGeom prst="rect">
            <a:avLst/>
          </a:prstGeom>
          <a:noFill/>
        </p:spPr>
        <p:txBody>
          <a:bodyPr wrap="none" rtlCol="0">
            <a:spAutoFit/>
          </a:bodyPr>
          <a:lstStyle/>
          <a:p>
            <a:r>
              <a:rPr lang="en-US" sz="1600" dirty="0" err="1"/>
              <a:t>KNeighbors</a:t>
            </a:r>
            <a:r>
              <a:rPr lang="en-US" dirty="0"/>
              <a:t> Classifier</a:t>
            </a:r>
            <a:endParaRPr lang="en-SG" dirty="0"/>
          </a:p>
        </p:txBody>
      </p:sp>
      <p:sp>
        <p:nvSpPr>
          <p:cNvPr id="21" name="TextBox 20">
            <a:extLst>
              <a:ext uri="{FF2B5EF4-FFF2-40B4-BE49-F238E27FC236}">
                <a16:creationId xmlns:a16="http://schemas.microsoft.com/office/drawing/2014/main" id="{6DE70058-AFAF-0093-3687-1B61A339FFEA}"/>
              </a:ext>
            </a:extLst>
          </p:cNvPr>
          <p:cNvSpPr txBox="1"/>
          <p:nvPr/>
        </p:nvSpPr>
        <p:spPr>
          <a:xfrm>
            <a:off x="5597765" y="3014661"/>
            <a:ext cx="1970411" cy="523220"/>
          </a:xfrm>
          <a:prstGeom prst="rect">
            <a:avLst/>
          </a:prstGeom>
          <a:noFill/>
        </p:spPr>
        <p:txBody>
          <a:bodyPr wrap="none" rtlCol="0">
            <a:spAutoFit/>
          </a:bodyPr>
          <a:lstStyle/>
          <a:p>
            <a:r>
              <a:rPr lang="en-US" sz="1400" dirty="0"/>
              <a:t>Score: 0.744</a:t>
            </a:r>
          </a:p>
          <a:p>
            <a:r>
              <a:rPr lang="en-US" sz="1400" dirty="0"/>
              <a:t>Kfold: 75.57% +-1.62%</a:t>
            </a:r>
            <a:endParaRPr lang="en-SG" sz="1400" dirty="0"/>
          </a:p>
        </p:txBody>
      </p:sp>
      <p:pic>
        <p:nvPicPr>
          <p:cNvPr id="23" name="Picture 22">
            <a:extLst>
              <a:ext uri="{FF2B5EF4-FFF2-40B4-BE49-F238E27FC236}">
                <a16:creationId xmlns:a16="http://schemas.microsoft.com/office/drawing/2014/main" id="{9176E10B-9715-52CF-7B11-49155D9BFFA3}"/>
              </a:ext>
            </a:extLst>
          </p:cNvPr>
          <p:cNvPicPr>
            <a:picLocks noChangeAspect="1"/>
          </p:cNvPicPr>
          <p:nvPr/>
        </p:nvPicPr>
        <p:blipFill>
          <a:blip r:embed="rId6"/>
          <a:stretch>
            <a:fillRect/>
          </a:stretch>
        </p:blipFill>
        <p:spPr>
          <a:xfrm>
            <a:off x="413614" y="3832147"/>
            <a:ext cx="2252617" cy="2348677"/>
          </a:xfrm>
          <a:prstGeom prst="rect">
            <a:avLst/>
          </a:prstGeom>
        </p:spPr>
      </p:pic>
      <p:sp>
        <p:nvSpPr>
          <p:cNvPr id="24" name="TextBox 23">
            <a:extLst>
              <a:ext uri="{FF2B5EF4-FFF2-40B4-BE49-F238E27FC236}">
                <a16:creationId xmlns:a16="http://schemas.microsoft.com/office/drawing/2014/main" id="{AFAA715C-E6EE-53A0-F8DB-72EC531AC316}"/>
              </a:ext>
            </a:extLst>
          </p:cNvPr>
          <p:cNvSpPr txBox="1"/>
          <p:nvPr/>
        </p:nvSpPr>
        <p:spPr>
          <a:xfrm>
            <a:off x="413614" y="3506939"/>
            <a:ext cx="562975" cy="338554"/>
          </a:xfrm>
          <a:prstGeom prst="rect">
            <a:avLst/>
          </a:prstGeom>
          <a:noFill/>
        </p:spPr>
        <p:txBody>
          <a:bodyPr wrap="none" rtlCol="0">
            <a:spAutoFit/>
          </a:bodyPr>
          <a:lstStyle/>
          <a:p>
            <a:r>
              <a:rPr lang="en-US" sz="1600" dirty="0"/>
              <a:t>SVC</a:t>
            </a:r>
            <a:endParaRPr lang="en-SG" sz="1600" dirty="0"/>
          </a:p>
        </p:txBody>
      </p:sp>
      <p:sp>
        <p:nvSpPr>
          <p:cNvPr id="25" name="TextBox 24">
            <a:extLst>
              <a:ext uri="{FF2B5EF4-FFF2-40B4-BE49-F238E27FC236}">
                <a16:creationId xmlns:a16="http://schemas.microsoft.com/office/drawing/2014/main" id="{3F5318DF-58D8-2D9D-287B-1347D32B84F6}"/>
              </a:ext>
            </a:extLst>
          </p:cNvPr>
          <p:cNvSpPr txBox="1"/>
          <p:nvPr/>
        </p:nvSpPr>
        <p:spPr>
          <a:xfrm>
            <a:off x="413614" y="6198255"/>
            <a:ext cx="1970411" cy="523220"/>
          </a:xfrm>
          <a:prstGeom prst="rect">
            <a:avLst/>
          </a:prstGeom>
          <a:noFill/>
        </p:spPr>
        <p:txBody>
          <a:bodyPr wrap="none" rtlCol="0">
            <a:spAutoFit/>
          </a:bodyPr>
          <a:lstStyle/>
          <a:p>
            <a:r>
              <a:rPr lang="en-US" sz="1400" dirty="0"/>
              <a:t>Score: 0.767</a:t>
            </a:r>
          </a:p>
          <a:p>
            <a:r>
              <a:rPr lang="en-US" sz="1400" dirty="0"/>
              <a:t>Kfold: 77.96% +-1.69%</a:t>
            </a:r>
            <a:endParaRPr lang="en-SG" sz="1400" dirty="0"/>
          </a:p>
        </p:txBody>
      </p:sp>
      <p:pic>
        <p:nvPicPr>
          <p:cNvPr id="27" name="Picture 26">
            <a:extLst>
              <a:ext uri="{FF2B5EF4-FFF2-40B4-BE49-F238E27FC236}">
                <a16:creationId xmlns:a16="http://schemas.microsoft.com/office/drawing/2014/main" id="{95E65B38-1DB8-C9B7-7393-B2EA8294706C}"/>
              </a:ext>
            </a:extLst>
          </p:cNvPr>
          <p:cNvPicPr>
            <a:picLocks noChangeAspect="1"/>
          </p:cNvPicPr>
          <p:nvPr/>
        </p:nvPicPr>
        <p:blipFill>
          <a:blip r:embed="rId7"/>
          <a:stretch>
            <a:fillRect/>
          </a:stretch>
        </p:blipFill>
        <p:spPr>
          <a:xfrm>
            <a:off x="3041177" y="3811294"/>
            <a:ext cx="2293380" cy="2366108"/>
          </a:xfrm>
          <a:prstGeom prst="rect">
            <a:avLst/>
          </a:prstGeom>
        </p:spPr>
      </p:pic>
      <p:sp>
        <p:nvSpPr>
          <p:cNvPr id="28" name="TextBox 27">
            <a:extLst>
              <a:ext uri="{FF2B5EF4-FFF2-40B4-BE49-F238E27FC236}">
                <a16:creationId xmlns:a16="http://schemas.microsoft.com/office/drawing/2014/main" id="{3F3D6AF3-5796-50E2-B2C2-9C81CB6FF4FC}"/>
              </a:ext>
            </a:extLst>
          </p:cNvPr>
          <p:cNvSpPr txBox="1"/>
          <p:nvPr/>
        </p:nvSpPr>
        <p:spPr>
          <a:xfrm>
            <a:off x="3041177" y="3506939"/>
            <a:ext cx="1377300" cy="338554"/>
          </a:xfrm>
          <a:prstGeom prst="rect">
            <a:avLst/>
          </a:prstGeom>
          <a:noFill/>
        </p:spPr>
        <p:txBody>
          <a:bodyPr wrap="none" rtlCol="0">
            <a:spAutoFit/>
          </a:bodyPr>
          <a:lstStyle/>
          <a:p>
            <a:r>
              <a:rPr lang="en-US" sz="1600" dirty="0"/>
              <a:t>Decision Tree</a:t>
            </a:r>
            <a:endParaRPr lang="en-SG" sz="1600" dirty="0"/>
          </a:p>
        </p:txBody>
      </p:sp>
      <p:sp>
        <p:nvSpPr>
          <p:cNvPr id="29" name="TextBox 28">
            <a:extLst>
              <a:ext uri="{FF2B5EF4-FFF2-40B4-BE49-F238E27FC236}">
                <a16:creationId xmlns:a16="http://schemas.microsoft.com/office/drawing/2014/main" id="{D6859202-73FD-1D8A-7766-87A75C4E0BE9}"/>
              </a:ext>
            </a:extLst>
          </p:cNvPr>
          <p:cNvSpPr txBox="1"/>
          <p:nvPr/>
        </p:nvSpPr>
        <p:spPr>
          <a:xfrm>
            <a:off x="3041177" y="6198255"/>
            <a:ext cx="1970411" cy="523220"/>
          </a:xfrm>
          <a:prstGeom prst="rect">
            <a:avLst/>
          </a:prstGeom>
          <a:noFill/>
        </p:spPr>
        <p:txBody>
          <a:bodyPr wrap="none" rtlCol="0">
            <a:spAutoFit/>
          </a:bodyPr>
          <a:lstStyle/>
          <a:p>
            <a:r>
              <a:rPr lang="en-US" sz="1400" dirty="0"/>
              <a:t>Score: 0.730</a:t>
            </a:r>
          </a:p>
          <a:p>
            <a:r>
              <a:rPr lang="en-US" sz="1400" dirty="0"/>
              <a:t>Kfold: 74.68% +-1.82%</a:t>
            </a:r>
            <a:endParaRPr lang="en-SG" sz="1400" dirty="0"/>
          </a:p>
        </p:txBody>
      </p:sp>
      <p:pic>
        <p:nvPicPr>
          <p:cNvPr id="31" name="Picture 30">
            <a:extLst>
              <a:ext uri="{FF2B5EF4-FFF2-40B4-BE49-F238E27FC236}">
                <a16:creationId xmlns:a16="http://schemas.microsoft.com/office/drawing/2014/main" id="{E419A2BC-49BF-A589-394D-051BD1A1705A}"/>
              </a:ext>
            </a:extLst>
          </p:cNvPr>
          <p:cNvPicPr>
            <a:picLocks noChangeAspect="1"/>
          </p:cNvPicPr>
          <p:nvPr/>
        </p:nvPicPr>
        <p:blipFill>
          <a:blip r:embed="rId8"/>
          <a:stretch>
            <a:fillRect/>
          </a:stretch>
        </p:blipFill>
        <p:spPr>
          <a:xfrm>
            <a:off x="5597765" y="3811294"/>
            <a:ext cx="2310085" cy="2372912"/>
          </a:xfrm>
          <a:prstGeom prst="rect">
            <a:avLst/>
          </a:prstGeom>
        </p:spPr>
      </p:pic>
      <p:sp>
        <p:nvSpPr>
          <p:cNvPr id="32" name="TextBox 31">
            <a:extLst>
              <a:ext uri="{FF2B5EF4-FFF2-40B4-BE49-F238E27FC236}">
                <a16:creationId xmlns:a16="http://schemas.microsoft.com/office/drawing/2014/main" id="{633BF5FC-FD59-C86C-D680-C5014BB3C31A}"/>
              </a:ext>
            </a:extLst>
          </p:cNvPr>
          <p:cNvSpPr txBox="1"/>
          <p:nvPr/>
        </p:nvSpPr>
        <p:spPr>
          <a:xfrm>
            <a:off x="5597765" y="3506939"/>
            <a:ext cx="772969" cy="338554"/>
          </a:xfrm>
          <a:prstGeom prst="rect">
            <a:avLst/>
          </a:prstGeom>
          <a:noFill/>
        </p:spPr>
        <p:txBody>
          <a:bodyPr wrap="none" rtlCol="0">
            <a:spAutoFit/>
          </a:bodyPr>
          <a:lstStyle/>
          <a:p>
            <a:r>
              <a:rPr lang="en-US" sz="1600" dirty="0"/>
              <a:t>LGBM</a:t>
            </a:r>
            <a:endParaRPr lang="en-SG" sz="1600" dirty="0"/>
          </a:p>
        </p:txBody>
      </p:sp>
      <p:sp>
        <p:nvSpPr>
          <p:cNvPr id="33" name="TextBox 32">
            <a:extLst>
              <a:ext uri="{FF2B5EF4-FFF2-40B4-BE49-F238E27FC236}">
                <a16:creationId xmlns:a16="http://schemas.microsoft.com/office/drawing/2014/main" id="{6C3C68E8-C1CD-ECDE-2DB3-34465A72BB82}"/>
              </a:ext>
            </a:extLst>
          </p:cNvPr>
          <p:cNvSpPr txBox="1"/>
          <p:nvPr/>
        </p:nvSpPr>
        <p:spPr>
          <a:xfrm>
            <a:off x="5597765" y="6198255"/>
            <a:ext cx="1970411" cy="523220"/>
          </a:xfrm>
          <a:prstGeom prst="rect">
            <a:avLst/>
          </a:prstGeom>
          <a:noFill/>
        </p:spPr>
        <p:txBody>
          <a:bodyPr wrap="none" rtlCol="0">
            <a:spAutoFit/>
          </a:bodyPr>
          <a:lstStyle/>
          <a:p>
            <a:r>
              <a:rPr lang="en-US" sz="1400" dirty="0"/>
              <a:t>Score: 0.800</a:t>
            </a:r>
          </a:p>
          <a:p>
            <a:r>
              <a:rPr lang="en-US" sz="1400" dirty="0"/>
              <a:t>Kfold: 81.09% +-1.22%</a:t>
            </a:r>
            <a:endParaRPr lang="en-SG" sz="1400" dirty="0"/>
          </a:p>
        </p:txBody>
      </p:sp>
      <p:pic>
        <p:nvPicPr>
          <p:cNvPr id="35" name="Picture 34">
            <a:extLst>
              <a:ext uri="{FF2B5EF4-FFF2-40B4-BE49-F238E27FC236}">
                <a16:creationId xmlns:a16="http://schemas.microsoft.com/office/drawing/2014/main" id="{D4D73687-8369-A582-5CE6-9070423EA1FB}"/>
              </a:ext>
            </a:extLst>
          </p:cNvPr>
          <p:cNvPicPr>
            <a:picLocks noChangeAspect="1"/>
          </p:cNvPicPr>
          <p:nvPr/>
        </p:nvPicPr>
        <p:blipFill>
          <a:blip r:embed="rId9"/>
          <a:stretch>
            <a:fillRect/>
          </a:stretch>
        </p:blipFill>
        <p:spPr>
          <a:xfrm>
            <a:off x="8231039" y="659767"/>
            <a:ext cx="2300715" cy="2372913"/>
          </a:xfrm>
          <a:prstGeom prst="rect">
            <a:avLst/>
          </a:prstGeom>
        </p:spPr>
      </p:pic>
      <p:sp>
        <p:nvSpPr>
          <p:cNvPr id="36" name="TextBox 35">
            <a:extLst>
              <a:ext uri="{FF2B5EF4-FFF2-40B4-BE49-F238E27FC236}">
                <a16:creationId xmlns:a16="http://schemas.microsoft.com/office/drawing/2014/main" id="{B84390F8-D491-5AEC-8F3B-754E366951C2}"/>
              </a:ext>
            </a:extLst>
          </p:cNvPr>
          <p:cNvSpPr txBox="1"/>
          <p:nvPr/>
        </p:nvSpPr>
        <p:spPr>
          <a:xfrm>
            <a:off x="8222487" y="290435"/>
            <a:ext cx="1202573" cy="338554"/>
          </a:xfrm>
          <a:prstGeom prst="rect">
            <a:avLst/>
          </a:prstGeom>
          <a:noFill/>
        </p:spPr>
        <p:txBody>
          <a:bodyPr wrap="none" rtlCol="0">
            <a:spAutoFit/>
          </a:bodyPr>
          <a:lstStyle/>
          <a:p>
            <a:r>
              <a:rPr lang="en-US" sz="1600" dirty="0" err="1"/>
              <a:t>NaiveBayes</a:t>
            </a:r>
            <a:endParaRPr lang="en-SG" dirty="0"/>
          </a:p>
        </p:txBody>
      </p:sp>
      <p:sp>
        <p:nvSpPr>
          <p:cNvPr id="37" name="TextBox 36">
            <a:extLst>
              <a:ext uri="{FF2B5EF4-FFF2-40B4-BE49-F238E27FC236}">
                <a16:creationId xmlns:a16="http://schemas.microsoft.com/office/drawing/2014/main" id="{A0FFAC9F-17CC-B393-1FCF-1BBED3D75421}"/>
              </a:ext>
            </a:extLst>
          </p:cNvPr>
          <p:cNvSpPr txBox="1"/>
          <p:nvPr/>
        </p:nvSpPr>
        <p:spPr>
          <a:xfrm>
            <a:off x="8222487" y="3014661"/>
            <a:ext cx="1970411" cy="523220"/>
          </a:xfrm>
          <a:prstGeom prst="rect">
            <a:avLst/>
          </a:prstGeom>
          <a:noFill/>
        </p:spPr>
        <p:txBody>
          <a:bodyPr wrap="none" rtlCol="0">
            <a:spAutoFit/>
          </a:bodyPr>
          <a:lstStyle/>
          <a:p>
            <a:r>
              <a:rPr lang="en-US" sz="1400" dirty="0"/>
              <a:t>Score: 0.741</a:t>
            </a:r>
          </a:p>
          <a:p>
            <a:r>
              <a:rPr lang="en-US" sz="1400" dirty="0"/>
              <a:t>Kfold: 73.83% +-1.39%</a:t>
            </a:r>
            <a:endParaRPr lang="en-SG" sz="1400" dirty="0"/>
          </a:p>
        </p:txBody>
      </p:sp>
      <p:sp>
        <p:nvSpPr>
          <p:cNvPr id="38" name="TextBox 37">
            <a:extLst>
              <a:ext uri="{FF2B5EF4-FFF2-40B4-BE49-F238E27FC236}">
                <a16:creationId xmlns:a16="http://schemas.microsoft.com/office/drawing/2014/main" id="{8DD79B7F-CCED-5F4F-BC1B-DA2704739D83}"/>
              </a:ext>
            </a:extLst>
          </p:cNvPr>
          <p:cNvSpPr txBox="1"/>
          <p:nvPr/>
        </p:nvSpPr>
        <p:spPr>
          <a:xfrm>
            <a:off x="8171058" y="3811294"/>
            <a:ext cx="3960961" cy="2062103"/>
          </a:xfrm>
          <a:prstGeom prst="rect">
            <a:avLst/>
          </a:prstGeom>
          <a:noFill/>
        </p:spPr>
        <p:txBody>
          <a:bodyPr wrap="square" rtlCol="0">
            <a:spAutoFit/>
          </a:bodyPr>
          <a:lstStyle/>
          <a:p>
            <a:r>
              <a:rPr lang="en-US" sz="1600" dirty="0"/>
              <a:t>I will first be running the models with default hyperparameters to compare the results. </a:t>
            </a:r>
          </a:p>
          <a:p>
            <a:r>
              <a:rPr lang="en-US" sz="1600" dirty="0"/>
              <a:t>And to have a more accurate score of the model I ran Kfold of 10 iterations.</a:t>
            </a:r>
          </a:p>
          <a:p>
            <a:r>
              <a:rPr lang="en-US" sz="1600" dirty="0"/>
              <a:t>As you can see LGBM has the highest score of 0.8 and 81.09% with a standard deviation of 1.22% after Kfold.</a:t>
            </a:r>
          </a:p>
        </p:txBody>
      </p:sp>
      <p:sp>
        <p:nvSpPr>
          <p:cNvPr id="41" name="Slide Number Placeholder 40">
            <a:extLst>
              <a:ext uri="{FF2B5EF4-FFF2-40B4-BE49-F238E27FC236}">
                <a16:creationId xmlns:a16="http://schemas.microsoft.com/office/drawing/2014/main" id="{83878072-8DD5-7EF3-0804-9C4ACA69B8AE}"/>
              </a:ext>
            </a:extLst>
          </p:cNvPr>
          <p:cNvSpPr>
            <a:spLocks noGrp="1"/>
          </p:cNvSpPr>
          <p:nvPr>
            <p:ph type="sldNum" sz="quarter" idx="12"/>
          </p:nvPr>
        </p:nvSpPr>
        <p:spPr/>
        <p:txBody>
          <a:bodyPr/>
          <a:lstStyle/>
          <a:p>
            <a:fld id="{57871EFB-7B9E-4E86-A89E-697E8EBB06F2}" type="slidenum">
              <a:rPr lang="en-US" smtClean="0"/>
              <a:t>10</a:t>
            </a:fld>
            <a:endParaRPr lang="en-US"/>
          </a:p>
        </p:txBody>
      </p:sp>
      <p:sp>
        <p:nvSpPr>
          <p:cNvPr id="2" name="Rectangle 1">
            <a:extLst>
              <a:ext uri="{FF2B5EF4-FFF2-40B4-BE49-F238E27FC236}">
                <a16:creationId xmlns:a16="http://schemas.microsoft.com/office/drawing/2014/main" id="{8F3980EB-E061-5BF4-A0A0-81A3556FA5C9}"/>
              </a:ext>
            </a:extLst>
          </p:cNvPr>
          <p:cNvSpPr/>
          <p:nvPr/>
        </p:nvSpPr>
        <p:spPr>
          <a:xfrm>
            <a:off x="2958002" y="290434"/>
            <a:ext cx="2396969" cy="32682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6274403-D779-EB4C-1CFA-C91DE5052637}"/>
              </a:ext>
            </a:extLst>
          </p:cNvPr>
          <p:cNvSpPr/>
          <p:nvPr/>
        </p:nvSpPr>
        <p:spPr>
          <a:xfrm>
            <a:off x="5565401" y="3453176"/>
            <a:ext cx="2396969" cy="32682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8773F810-4BE9-1FDF-494C-307A0B2ACCCB}"/>
              </a:ext>
            </a:extLst>
          </p:cNvPr>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Model</a:t>
            </a:r>
            <a:endParaRPr lang="en-SG" sz="4400" dirty="0"/>
          </a:p>
        </p:txBody>
      </p:sp>
    </p:spTree>
    <p:extLst>
      <p:ext uri="{BB962C8B-B14F-4D97-AF65-F5344CB8AC3E}">
        <p14:creationId xmlns:p14="http://schemas.microsoft.com/office/powerpoint/2010/main" val="125289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250" fill="hold"/>
                                        <p:tgtEl>
                                          <p:spTgt spid="2"/>
                                        </p:tgtEl>
                                        <p:attrNameLst>
                                          <p:attrName>ppt_x</p:attrName>
                                        </p:attrNameLst>
                                      </p:cBhvr>
                                      <p:tavLst>
                                        <p:tav tm="0">
                                          <p:val>
                                            <p:strVal val="#ppt_x"/>
                                          </p:val>
                                        </p:tav>
                                        <p:tav tm="100000">
                                          <p:val>
                                            <p:strVal val="#ppt_x"/>
                                          </p:val>
                                        </p:tav>
                                      </p:tavLst>
                                    </p:anim>
                                    <p:anim calcmode="lin" valueType="num">
                                      <p:cBhvr additive="base">
                                        <p:cTn id="19"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3426138"/>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ECC4B36-01F5-06FE-B57F-179D4DBD0CB7}"/>
              </a:ext>
            </a:extLst>
          </p:cNvPr>
          <p:cNvSpPr>
            <a:spLocks noGrp="1"/>
          </p:cNvSpPr>
          <p:nvPr>
            <p:ph type="sldNum" sz="quarter" idx="12"/>
          </p:nvPr>
        </p:nvSpPr>
        <p:spPr/>
        <p:txBody>
          <a:bodyPr/>
          <a:lstStyle/>
          <a:p>
            <a:fld id="{57871EFB-7B9E-4E86-A89E-697E8EBB06F2}" type="slidenum">
              <a:rPr lang="en-US" smtClean="0"/>
              <a:t>11</a:t>
            </a:fld>
            <a:endParaRPr lang="en-US"/>
          </a:p>
        </p:txBody>
      </p:sp>
      <p:sp>
        <p:nvSpPr>
          <p:cNvPr id="15" name="Rectangle 14">
            <a:extLst>
              <a:ext uri="{FF2B5EF4-FFF2-40B4-BE49-F238E27FC236}">
                <a16:creationId xmlns:a16="http://schemas.microsoft.com/office/drawing/2014/main" id="{89A7B0B1-D56A-6E04-DAFC-E1B3C6FC2D1C}"/>
              </a:ext>
            </a:extLst>
          </p:cNvPr>
          <p:cNvSpPr/>
          <p:nvPr/>
        </p:nvSpPr>
        <p:spPr>
          <a:xfrm>
            <a:off x="704675" y="3426138"/>
            <a:ext cx="629175" cy="2806882"/>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197CD7A5-12F1-4C98-8730-2EACB89DF5A9}"/>
              </a:ext>
            </a:extLst>
          </p:cNvPr>
          <p:cNvSpPr txBox="1"/>
          <p:nvPr/>
        </p:nvSpPr>
        <p:spPr>
          <a:xfrm>
            <a:off x="125084" y="2760933"/>
            <a:ext cx="885179" cy="369332"/>
          </a:xfrm>
          <a:prstGeom prst="rect">
            <a:avLst/>
          </a:prstGeom>
          <a:noFill/>
        </p:spPr>
        <p:txBody>
          <a:bodyPr wrap="none" rtlCol="0">
            <a:spAutoFit/>
          </a:bodyPr>
          <a:lstStyle/>
          <a:p>
            <a:r>
              <a:rPr lang="en-US" dirty="0"/>
              <a:t>Scores:</a:t>
            </a:r>
            <a:endParaRPr lang="en-SG" dirty="0"/>
          </a:p>
        </p:txBody>
      </p:sp>
      <p:pic>
        <p:nvPicPr>
          <p:cNvPr id="22" name="Picture 21">
            <a:extLst>
              <a:ext uri="{FF2B5EF4-FFF2-40B4-BE49-F238E27FC236}">
                <a16:creationId xmlns:a16="http://schemas.microsoft.com/office/drawing/2014/main" id="{8E710194-2B00-D499-2970-D0912F9E77C8}"/>
              </a:ext>
            </a:extLst>
          </p:cNvPr>
          <p:cNvPicPr>
            <a:picLocks noChangeAspect="1"/>
          </p:cNvPicPr>
          <p:nvPr/>
        </p:nvPicPr>
        <p:blipFill>
          <a:blip r:embed="rId3"/>
          <a:stretch>
            <a:fillRect/>
          </a:stretch>
        </p:blipFill>
        <p:spPr>
          <a:xfrm>
            <a:off x="167546" y="3203723"/>
            <a:ext cx="3219603" cy="2214542"/>
          </a:xfrm>
          <a:prstGeom prst="rect">
            <a:avLst/>
          </a:prstGeom>
        </p:spPr>
      </p:pic>
      <p:pic>
        <p:nvPicPr>
          <p:cNvPr id="24" name="Picture 23">
            <a:extLst>
              <a:ext uri="{FF2B5EF4-FFF2-40B4-BE49-F238E27FC236}">
                <a16:creationId xmlns:a16="http://schemas.microsoft.com/office/drawing/2014/main" id="{CFB211FD-8FBD-D115-08E5-8CEC603C1865}"/>
              </a:ext>
            </a:extLst>
          </p:cNvPr>
          <p:cNvPicPr>
            <a:picLocks noChangeAspect="1"/>
          </p:cNvPicPr>
          <p:nvPr/>
        </p:nvPicPr>
        <p:blipFill>
          <a:blip r:embed="rId4"/>
          <a:stretch>
            <a:fillRect/>
          </a:stretch>
        </p:blipFill>
        <p:spPr>
          <a:xfrm>
            <a:off x="167672" y="5426045"/>
            <a:ext cx="3219477" cy="1219258"/>
          </a:xfrm>
          <a:prstGeom prst="rect">
            <a:avLst/>
          </a:prstGeom>
        </p:spPr>
      </p:pic>
      <p:pic>
        <p:nvPicPr>
          <p:cNvPr id="26" name="Picture 25">
            <a:extLst>
              <a:ext uri="{FF2B5EF4-FFF2-40B4-BE49-F238E27FC236}">
                <a16:creationId xmlns:a16="http://schemas.microsoft.com/office/drawing/2014/main" id="{514C33C4-59B8-0028-4158-4199D6F6F8B1}"/>
              </a:ext>
            </a:extLst>
          </p:cNvPr>
          <p:cNvPicPr>
            <a:picLocks noChangeAspect="1"/>
          </p:cNvPicPr>
          <p:nvPr/>
        </p:nvPicPr>
        <p:blipFill>
          <a:blip r:embed="rId5"/>
          <a:stretch>
            <a:fillRect/>
          </a:stretch>
        </p:blipFill>
        <p:spPr>
          <a:xfrm>
            <a:off x="6312535" y="3186007"/>
            <a:ext cx="3219476" cy="2232258"/>
          </a:xfrm>
          <a:prstGeom prst="rect">
            <a:avLst/>
          </a:prstGeom>
        </p:spPr>
      </p:pic>
      <p:pic>
        <p:nvPicPr>
          <p:cNvPr id="30" name="Picture 29">
            <a:extLst>
              <a:ext uri="{FF2B5EF4-FFF2-40B4-BE49-F238E27FC236}">
                <a16:creationId xmlns:a16="http://schemas.microsoft.com/office/drawing/2014/main" id="{CD7F1B04-FCA7-D8F7-8A84-B66F60783A40}"/>
              </a:ext>
            </a:extLst>
          </p:cNvPr>
          <p:cNvPicPr>
            <a:picLocks noChangeAspect="1"/>
          </p:cNvPicPr>
          <p:nvPr/>
        </p:nvPicPr>
        <p:blipFill>
          <a:blip r:embed="rId6"/>
          <a:stretch>
            <a:fillRect/>
          </a:stretch>
        </p:blipFill>
        <p:spPr>
          <a:xfrm>
            <a:off x="6312533" y="5383827"/>
            <a:ext cx="3219477" cy="1261476"/>
          </a:xfrm>
          <a:prstGeom prst="rect">
            <a:avLst/>
          </a:prstGeom>
        </p:spPr>
      </p:pic>
      <p:pic>
        <p:nvPicPr>
          <p:cNvPr id="40" name="Picture 39">
            <a:extLst>
              <a:ext uri="{FF2B5EF4-FFF2-40B4-BE49-F238E27FC236}">
                <a16:creationId xmlns:a16="http://schemas.microsoft.com/office/drawing/2014/main" id="{5728CB9F-4578-4576-919F-BBFD0F15FE85}"/>
              </a:ext>
            </a:extLst>
          </p:cNvPr>
          <p:cNvPicPr>
            <a:picLocks noChangeAspect="1"/>
          </p:cNvPicPr>
          <p:nvPr/>
        </p:nvPicPr>
        <p:blipFill>
          <a:blip r:embed="rId7"/>
          <a:stretch>
            <a:fillRect/>
          </a:stretch>
        </p:blipFill>
        <p:spPr>
          <a:xfrm>
            <a:off x="6314892" y="1446799"/>
            <a:ext cx="5814154" cy="562660"/>
          </a:xfrm>
          <a:prstGeom prst="rect">
            <a:avLst/>
          </a:prstGeom>
        </p:spPr>
      </p:pic>
      <p:pic>
        <p:nvPicPr>
          <p:cNvPr id="42" name="Picture 41">
            <a:extLst>
              <a:ext uri="{FF2B5EF4-FFF2-40B4-BE49-F238E27FC236}">
                <a16:creationId xmlns:a16="http://schemas.microsoft.com/office/drawing/2014/main" id="{B5854BBE-2C4F-745A-3A32-4431D21F5F1C}"/>
              </a:ext>
            </a:extLst>
          </p:cNvPr>
          <p:cNvPicPr>
            <a:picLocks noChangeAspect="1"/>
          </p:cNvPicPr>
          <p:nvPr/>
        </p:nvPicPr>
        <p:blipFill>
          <a:blip r:embed="rId8"/>
          <a:stretch>
            <a:fillRect/>
          </a:stretch>
        </p:blipFill>
        <p:spPr>
          <a:xfrm>
            <a:off x="6312533" y="2065687"/>
            <a:ext cx="2734057" cy="371527"/>
          </a:xfrm>
          <a:prstGeom prst="rect">
            <a:avLst/>
          </a:prstGeom>
        </p:spPr>
      </p:pic>
      <p:sp>
        <p:nvSpPr>
          <p:cNvPr id="43" name="TextBox 42">
            <a:extLst>
              <a:ext uri="{FF2B5EF4-FFF2-40B4-BE49-F238E27FC236}">
                <a16:creationId xmlns:a16="http://schemas.microsoft.com/office/drawing/2014/main" id="{1FB46D81-F1AF-23B4-4721-F8866A6B393F}"/>
              </a:ext>
            </a:extLst>
          </p:cNvPr>
          <p:cNvSpPr txBox="1"/>
          <p:nvPr/>
        </p:nvSpPr>
        <p:spPr>
          <a:xfrm>
            <a:off x="198569" y="241300"/>
            <a:ext cx="5367175" cy="523220"/>
          </a:xfrm>
          <a:prstGeom prst="rect">
            <a:avLst/>
          </a:prstGeom>
          <a:noFill/>
        </p:spPr>
        <p:txBody>
          <a:bodyPr wrap="none" rtlCol="0">
            <a:spAutoFit/>
          </a:bodyPr>
          <a:lstStyle/>
          <a:p>
            <a:r>
              <a:rPr lang="en-US" sz="2800" b="1" dirty="0"/>
              <a:t>Light Gradient Boosting Machine</a:t>
            </a:r>
            <a:endParaRPr lang="en-SG" sz="2800" b="1" dirty="0"/>
          </a:p>
        </p:txBody>
      </p:sp>
      <p:sp>
        <p:nvSpPr>
          <p:cNvPr id="44" name="TextBox 43">
            <a:extLst>
              <a:ext uri="{FF2B5EF4-FFF2-40B4-BE49-F238E27FC236}">
                <a16:creationId xmlns:a16="http://schemas.microsoft.com/office/drawing/2014/main" id="{9F0B72FB-DB34-26E9-D24A-AB2096463132}"/>
              </a:ext>
            </a:extLst>
          </p:cNvPr>
          <p:cNvSpPr txBox="1"/>
          <p:nvPr/>
        </p:nvSpPr>
        <p:spPr>
          <a:xfrm>
            <a:off x="6309426" y="239450"/>
            <a:ext cx="2555508" cy="523220"/>
          </a:xfrm>
          <a:prstGeom prst="rect">
            <a:avLst/>
          </a:prstGeom>
          <a:noFill/>
        </p:spPr>
        <p:txBody>
          <a:bodyPr wrap="none" rtlCol="0">
            <a:spAutoFit/>
          </a:bodyPr>
          <a:lstStyle/>
          <a:p>
            <a:r>
              <a:rPr lang="en-US" sz="2800" b="1" dirty="0"/>
              <a:t>Random Forest</a:t>
            </a:r>
            <a:endParaRPr lang="en-SG" sz="2800" b="1" dirty="0"/>
          </a:p>
        </p:txBody>
      </p:sp>
      <p:cxnSp>
        <p:nvCxnSpPr>
          <p:cNvPr id="46" name="Straight Connector 45">
            <a:extLst>
              <a:ext uri="{FF2B5EF4-FFF2-40B4-BE49-F238E27FC236}">
                <a16:creationId xmlns:a16="http://schemas.microsoft.com/office/drawing/2014/main" id="{C04BA601-030E-29E0-9364-DB15D25C942C}"/>
              </a:ext>
            </a:extLst>
          </p:cNvPr>
          <p:cNvCxnSpPr/>
          <p:nvPr/>
        </p:nvCxnSpPr>
        <p:spPr>
          <a:xfrm>
            <a:off x="6096000" y="-838200"/>
            <a:ext cx="0" cy="8534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A49E-CE66-6467-D857-A10633A30404}"/>
              </a:ext>
            </a:extLst>
          </p:cNvPr>
          <p:cNvSpPr txBox="1"/>
          <p:nvPr/>
        </p:nvSpPr>
        <p:spPr>
          <a:xfrm>
            <a:off x="167546" y="1002119"/>
            <a:ext cx="1393330" cy="369332"/>
          </a:xfrm>
          <a:prstGeom prst="rect">
            <a:avLst/>
          </a:prstGeom>
          <a:noFill/>
        </p:spPr>
        <p:txBody>
          <a:bodyPr wrap="none" rtlCol="0">
            <a:spAutoFit/>
          </a:bodyPr>
          <a:lstStyle/>
          <a:p>
            <a:r>
              <a:rPr lang="en-US" dirty="0"/>
              <a:t>Param Grid:</a:t>
            </a:r>
            <a:endParaRPr lang="en-SG" dirty="0"/>
          </a:p>
        </p:txBody>
      </p:sp>
      <p:sp>
        <p:nvSpPr>
          <p:cNvPr id="48" name="TextBox 47">
            <a:extLst>
              <a:ext uri="{FF2B5EF4-FFF2-40B4-BE49-F238E27FC236}">
                <a16:creationId xmlns:a16="http://schemas.microsoft.com/office/drawing/2014/main" id="{FAD8662A-82A3-B38A-DC3E-49EF361F6B2C}"/>
              </a:ext>
            </a:extLst>
          </p:cNvPr>
          <p:cNvSpPr txBox="1"/>
          <p:nvPr/>
        </p:nvSpPr>
        <p:spPr>
          <a:xfrm>
            <a:off x="6263546" y="1002119"/>
            <a:ext cx="1393330" cy="369332"/>
          </a:xfrm>
          <a:prstGeom prst="rect">
            <a:avLst/>
          </a:prstGeom>
          <a:noFill/>
        </p:spPr>
        <p:txBody>
          <a:bodyPr wrap="none" rtlCol="0">
            <a:spAutoFit/>
          </a:bodyPr>
          <a:lstStyle/>
          <a:p>
            <a:r>
              <a:rPr lang="en-US" dirty="0"/>
              <a:t>Param Grid:</a:t>
            </a:r>
            <a:endParaRPr lang="en-SG" dirty="0"/>
          </a:p>
        </p:txBody>
      </p:sp>
      <p:pic>
        <p:nvPicPr>
          <p:cNvPr id="50" name="Picture 49">
            <a:extLst>
              <a:ext uri="{FF2B5EF4-FFF2-40B4-BE49-F238E27FC236}">
                <a16:creationId xmlns:a16="http://schemas.microsoft.com/office/drawing/2014/main" id="{70EC5959-42F0-EE24-1748-6E1A486D061E}"/>
              </a:ext>
            </a:extLst>
          </p:cNvPr>
          <p:cNvPicPr>
            <a:picLocks noChangeAspect="1"/>
          </p:cNvPicPr>
          <p:nvPr/>
        </p:nvPicPr>
        <p:blipFill>
          <a:blip r:embed="rId9"/>
          <a:stretch>
            <a:fillRect/>
          </a:stretch>
        </p:blipFill>
        <p:spPr>
          <a:xfrm>
            <a:off x="198568" y="1439735"/>
            <a:ext cx="5761405" cy="907745"/>
          </a:xfrm>
          <a:prstGeom prst="rect">
            <a:avLst/>
          </a:prstGeom>
        </p:spPr>
      </p:pic>
      <p:pic>
        <p:nvPicPr>
          <p:cNvPr id="52" name="Picture 51">
            <a:extLst>
              <a:ext uri="{FF2B5EF4-FFF2-40B4-BE49-F238E27FC236}">
                <a16:creationId xmlns:a16="http://schemas.microsoft.com/office/drawing/2014/main" id="{14528A1D-C495-8F33-A034-86D71089A64B}"/>
              </a:ext>
            </a:extLst>
          </p:cNvPr>
          <p:cNvPicPr>
            <a:picLocks noChangeAspect="1"/>
          </p:cNvPicPr>
          <p:nvPr/>
        </p:nvPicPr>
        <p:blipFill>
          <a:blip r:embed="rId10"/>
          <a:stretch>
            <a:fillRect/>
          </a:stretch>
        </p:blipFill>
        <p:spPr>
          <a:xfrm>
            <a:off x="208096" y="2415764"/>
            <a:ext cx="5449060" cy="314369"/>
          </a:xfrm>
          <a:prstGeom prst="rect">
            <a:avLst/>
          </a:prstGeom>
        </p:spPr>
      </p:pic>
      <p:sp>
        <p:nvSpPr>
          <p:cNvPr id="53" name="TextBox 52">
            <a:extLst>
              <a:ext uri="{FF2B5EF4-FFF2-40B4-BE49-F238E27FC236}">
                <a16:creationId xmlns:a16="http://schemas.microsoft.com/office/drawing/2014/main" id="{D76094CA-E930-7913-A30E-B3EB9FEBAF66}"/>
              </a:ext>
            </a:extLst>
          </p:cNvPr>
          <p:cNvSpPr txBox="1"/>
          <p:nvPr/>
        </p:nvSpPr>
        <p:spPr>
          <a:xfrm>
            <a:off x="6304920" y="2760933"/>
            <a:ext cx="885179" cy="369332"/>
          </a:xfrm>
          <a:prstGeom prst="rect">
            <a:avLst/>
          </a:prstGeom>
          <a:noFill/>
        </p:spPr>
        <p:txBody>
          <a:bodyPr wrap="none" rtlCol="0">
            <a:spAutoFit/>
          </a:bodyPr>
          <a:lstStyle/>
          <a:p>
            <a:r>
              <a:rPr lang="en-US" dirty="0"/>
              <a:t>Scores:</a:t>
            </a:r>
            <a:endParaRPr lang="en-SG" dirty="0"/>
          </a:p>
        </p:txBody>
      </p:sp>
      <p:sp>
        <p:nvSpPr>
          <p:cNvPr id="54" name="TextBox 53">
            <a:extLst>
              <a:ext uri="{FF2B5EF4-FFF2-40B4-BE49-F238E27FC236}">
                <a16:creationId xmlns:a16="http://schemas.microsoft.com/office/drawing/2014/main" id="{7FACEC75-2ED1-6BBD-A18B-21B895229072}"/>
              </a:ext>
            </a:extLst>
          </p:cNvPr>
          <p:cNvSpPr txBox="1"/>
          <p:nvPr/>
        </p:nvSpPr>
        <p:spPr>
          <a:xfrm>
            <a:off x="3634012" y="3429000"/>
            <a:ext cx="2245454" cy="2585323"/>
          </a:xfrm>
          <a:prstGeom prst="rect">
            <a:avLst/>
          </a:prstGeom>
          <a:noFill/>
        </p:spPr>
        <p:txBody>
          <a:bodyPr wrap="square" rtlCol="0">
            <a:spAutoFit/>
          </a:bodyPr>
          <a:lstStyle/>
          <a:p>
            <a:r>
              <a:rPr lang="en-US" dirty="0"/>
              <a:t>The accuracy score does not seem to improve after running </a:t>
            </a:r>
            <a:r>
              <a:rPr lang="en-US" dirty="0" err="1"/>
              <a:t>GridSearch</a:t>
            </a:r>
            <a:r>
              <a:rPr lang="en-US" dirty="0"/>
              <a:t>.</a:t>
            </a:r>
          </a:p>
          <a:p>
            <a:endParaRPr lang="en-US" dirty="0"/>
          </a:p>
          <a:p>
            <a:r>
              <a:rPr lang="en-US" dirty="0"/>
              <a:t>Before Grid:</a:t>
            </a:r>
          </a:p>
          <a:p>
            <a:r>
              <a:rPr lang="en-SG" dirty="0"/>
              <a:t>0.8</a:t>
            </a:r>
          </a:p>
          <a:p>
            <a:r>
              <a:rPr lang="en-SG" dirty="0"/>
              <a:t>After Grid:</a:t>
            </a:r>
            <a:br>
              <a:rPr lang="en-SG" dirty="0"/>
            </a:br>
            <a:r>
              <a:rPr lang="en-SG" dirty="0"/>
              <a:t>0.8</a:t>
            </a:r>
          </a:p>
        </p:txBody>
      </p:sp>
      <p:sp>
        <p:nvSpPr>
          <p:cNvPr id="55" name="TextBox 54">
            <a:extLst>
              <a:ext uri="{FF2B5EF4-FFF2-40B4-BE49-F238E27FC236}">
                <a16:creationId xmlns:a16="http://schemas.microsoft.com/office/drawing/2014/main" id="{BE3FE704-241A-C396-F6D3-2BF12783E964}"/>
              </a:ext>
            </a:extLst>
          </p:cNvPr>
          <p:cNvSpPr txBox="1"/>
          <p:nvPr/>
        </p:nvSpPr>
        <p:spPr>
          <a:xfrm>
            <a:off x="9778874" y="3429000"/>
            <a:ext cx="2245454" cy="2585323"/>
          </a:xfrm>
          <a:prstGeom prst="rect">
            <a:avLst/>
          </a:prstGeom>
          <a:noFill/>
        </p:spPr>
        <p:txBody>
          <a:bodyPr wrap="square" rtlCol="0">
            <a:spAutoFit/>
          </a:bodyPr>
          <a:lstStyle/>
          <a:p>
            <a:r>
              <a:rPr lang="en-US" dirty="0"/>
              <a:t>The accuracy of </a:t>
            </a:r>
            <a:r>
              <a:rPr lang="en-US" dirty="0" err="1"/>
              <a:t>RandomForest</a:t>
            </a:r>
            <a:r>
              <a:rPr lang="en-US" dirty="0"/>
              <a:t> also did not see an increase.</a:t>
            </a:r>
          </a:p>
          <a:p>
            <a:endParaRPr lang="en-US" dirty="0"/>
          </a:p>
          <a:p>
            <a:r>
              <a:rPr lang="en-US" dirty="0"/>
              <a:t>Before Grid:</a:t>
            </a:r>
          </a:p>
          <a:p>
            <a:r>
              <a:rPr lang="en-SG" dirty="0"/>
              <a:t>0.785</a:t>
            </a:r>
          </a:p>
          <a:p>
            <a:r>
              <a:rPr lang="en-SG" dirty="0"/>
              <a:t>After Grid:</a:t>
            </a:r>
            <a:br>
              <a:rPr lang="en-SG" dirty="0"/>
            </a:br>
            <a:r>
              <a:rPr lang="en-SG" dirty="0"/>
              <a:t>0.78</a:t>
            </a:r>
          </a:p>
        </p:txBody>
      </p:sp>
      <p:sp>
        <p:nvSpPr>
          <p:cNvPr id="56" name="Rectangle 55">
            <a:extLst>
              <a:ext uri="{FF2B5EF4-FFF2-40B4-BE49-F238E27FC236}">
                <a16:creationId xmlns:a16="http://schemas.microsoft.com/office/drawing/2014/main" id="{5B818799-0653-A036-E07C-E19EC1BAC36E}"/>
              </a:ext>
            </a:extLst>
          </p:cNvPr>
          <p:cNvSpPr/>
          <p:nvPr/>
        </p:nvSpPr>
        <p:spPr>
          <a:xfrm>
            <a:off x="6176" y="2862"/>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Summary</a:t>
            </a:r>
          </a:p>
          <a:p>
            <a:pPr algn="ctr"/>
            <a:endParaRPr lang="en-SG" sz="4400" dirty="0"/>
          </a:p>
        </p:txBody>
      </p:sp>
      <p:sp>
        <p:nvSpPr>
          <p:cNvPr id="33" name="Rectangle 32">
            <a:extLst>
              <a:ext uri="{FF2B5EF4-FFF2-40B4-BE49-F238E27FC236}">
                <a16:creationId xmlns:a16="http://schemas.microsoft.com/office/drawing/2014/main" id="{5D2A26E7-9EC0-D99D-9F55-E0102EB46F57}"/>
              </a:ext>
            </a:extLst>
          </p:cNvPr>
          <p:cNvSpPr/>
          <p:nvPr/>
        </p:nvSpPr>
        <p:spPr>
          <a:xfrm>
            <a:off x="3088" y="-2862"/>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GridSearchCV</a:t>
            </a:r>
            <a:endParaRPr lang="en-US" sz="4400" dirty="0"/>
          </a:p>
          <a:p>
            <a:pPr algn="ctr"/>
            <a:endParaRPr lang="en-SG" sz="4400" dirty="0"/>
          </a:p>
        </p:txBody>
      </p:sp>
      <p:sp>
        <p:nvSpPr>
          <p:cNvPr id="34" name="TextBox 33">
            <a:extLst>
              <a:ext uri="{FF2B5EF4-FFF2-40B4-BE49-F238E27FC236}">
                <a16:creationId xmlns:a16="http://schemas.microsoft.com/office/drawing/2014/main" id="{D03C6179-6562-104F-B7CB-0F2BF96E28ED}"/>
              </a:ext>
            </a:extLst>
          </p:cNvPr>
          <p:cNvSpPr txBox="1"/>
          <p:nvPr/>
        </p:nvSpPr>
        <p:spPr>
          <a:xfrm>
            <a:off x="4489349" y="3518707"/>
            <a:ext cx="3219477" cy="2031325"/>
          </a:xfrm>
          <a:prstGeom prst="rect">
            <a:avLst/>
          </a:prstGeom>
          <a:noFill/>
        </p:spPr>
        <p:txBody>
          <a:bodyPr wrap="square" rtlCol="0">
            <a:spAutoFit/>
          </a:bodyPr>
          <a:lstStyle/>
          <a:p>
            <a:pPr algn="ctr"/>
            <a:r>
              <a:rPr lang="en-US" sz="1800" dirty="0"/>
              <a:t>I will be performing </a:t>
            </a:r>
            <a:r>
              <a:rPr lang="en-US" sz="1800" dirty="0" err="1"/>
              <a:t>GridSearch</a:t>
            </a:r>
            <a:r>
              <a:rPr lang="en-US" sz="1800" dirty="0"/>
              <a:t> for two of the highest performing model (LGBM and Random Forest) to see if there will be an increase of accuracy.</a:t>
            </a:r>
          </a:p>
          <a:p>
            <a:endParaRPr lang="en-SG" dirty="0"/>
          </a:p>
        </p:txBody>
      </p:sp>
    </p:spTree>
    <p:extLst>
      <p:ext uri="{BB962C8B-B14F-4D97-AF65-F5344CB8AC3E}">
        <p14:creationId xmlns:p14="http://schemas.microsoft.com/office/powerpoint/2010/main" val="3276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3"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11079A-C628-449E-02C3-2CFC433DAF53}"/>
              </a:ext>
            </a:extLst>
          </p:cNvPr>
          <p:cNvSpPr>
            <a:spLocks noGrp="1"/>
          </p:cNvSpPr>
          <p:nvPr>
            <p:ph type="sldNum" sz="quarter" idx="12"/>
          </p:nvPr>
        </p:nvSpPr>
        <p:spPr/>
        <p:txBody>
          <a:bodyPr/>
          <a:lstStyle/>
          <a:p>
            <a:fld id="{57871EFB-7B9E-4E86-A89E-697E8EBB06F2}" type="slidenum">
              <a:rPr lang="en-US" smtClean="0"/>
              <a:t>12</a:t>
            </a:fld>
            <a:endParaRPr lang="en-US"/>
          </a:p>
        </p:txBody>
      </p:sp>
      <p:pic>
        <p:nvPicPr>
          <p:cNvPr id="10" name="Picture 9">
            <a:extLst>
              <a:ext uri="{FF2B5EF4-FFF2-40B4-BE49-F238E27FC236}">
                <a16:creationId xmlns:a16="http://schemas.microsoft.com/office/drawing/2014/main" id="{161E9D04-A0A5-BB01-052E-9A91D7D70C69}"/>
              </a:ext>
            </a:extLst>
          </p:cNvPr>
          <p:cNvPicPr>
            <a:picLocks noChangeAspect="1"/>
          </p:cNvPicPr>
          <p:nvPr/>
        </p:nvPicPr>
        <p:blipFill rotWithShape="1">
          <a:blip r:embed="rId2"/>
          <a:srcRect b="53144"/>
          <a:stretch/>
        </p:blipFill>
        <p:spPr>
          <a:xfrm>
            <a:off x="326586" y="280548"/>
            <a:ext cx="4673431" cy="2241957"/>
          </a:xfrm>
          <a:prstGeom prst="rect">
            <a:avLst/>
          </a:prstGeom>
        </p:spPr>
      </p:pic>
      <p:grpSp>
        <p:nvGrpSpPr>
          <p:cNvPr id="20" name="Group 19">
            <a:extLst>
              <a:ext uri="{FF2B5EF4-FFF2-40B4-BE49-F238E27FC236}">
                <a16:creationId xmlns:a16="http://schemas.microsoft.com/office/drawing/2014/main" id="{F6FC5A10-A7CB-3817-4EF6-4EC8DF65D41C}"/>
              </a:ext>
            </a:extLst>
          </p:cNvPr>
          <p:cNvGrpSpPr/>
          <p:nvPr/>
        </p:nvGrpSpPr>
        <p:grpSpPr>
          <a:xfrm>
            <a:off x="326586" y="2644369"/>
            <a:ext cx="2999091" cy="3148452"/>
            <a:chOff x="6183819" y="280548"/>
            <a:chExt cx="3670302" cy="3850742"/>
          </a:xfrm>
        </p:grpSpPr>
        <p:pic>
          <p:nvPicPr>
            <p:cNvPr id="15" name="Picture 14">
              <a:extLst>
                <a:ext uri="{FF2B5EF4-FFF2-40B4-BE49-F238E27FC236}">
                  <a16:creationId xmlns:a16="http://schemas.microsoft.com/office/drawing/2014/main" id="{3EC567D1-7E31-2C27-7249-F591DB3ED725}"/>
                </a:ext>
              </a:extLst>
            </p:cNvPr>
            <p:cNvPicPr>
              <a:picLocks noChangeAspect="1"/>
            </p:cNvPicPr>
            <p:nvPr/>
          </p:nvPicPr>
          <p:blipFill>
            <a:blip r:embed="rId3"/>
            <a:stretch>
              <a:fillRect/>
            </a:stretch>
          </p:blipFill>
          <p:spPr>
            <a:xfrm>
              <a:off x="6183819" y="280548"/>
              <a:ext cx="3670302" cy="2462966"/>
            </a:xfrm>
            <a:prstGeom prst="rect">
              <a:avLst/>
            </a:prstGeom>
          </p:spPr>
        </p:pic>
        <p:pic>
          <p:nvPicPr>
            <p:cNvPr id="18" name="Picture 17">
              <a:extLst>
                <a:ext uri="{FF2B5EF4-FFF2-40B4-BE49-F238E27FC236}">
                  <a16:creationId xmlns:a16="http://schemas.microsoft.com/office/drawing/2014/main" id="{01491814-6B6C-E276-7ADF-9E69BFD0299D}"/>
                </a:ext>
              </a:extLst>
            </p:cNvPr>
            <p:cNvPicPr>
              <a:picLocks noChangeAspect="1"/>
            </p:cNvPicPr>
            <p:nvPr/>
          </p:nvPicPr>
          <p:blipFill>
            <a:blip r:embed="rId4"/>
            <a:stretch>
              <a:fillRect/>
            </a:stretch>
          </p:blipFill>
          <p:spPr>
            <a:xfrm>
              <a:off x="6183819" y="2743514"/>
              <a:ext cx="3670301" cy="1387776"/>
            </a:xfrm>
            <a:prstGeom prst="rect">
              <a:avLst/>
            </a:prstGeom>
          </p:spPr>
        </p:pic>
      </p:grpSp>
      <p:sp>
        <p:nvSpPr>
          <p:cNvPr id="21" name="TextBox 20">
            <a:extLst>
              <a:ext uri="{FF2B5EF4-FFF2-40B4-BE49-F238E27FC236}">
                <a16:creationId xmlns:a16="http://schemas.microsoft.com/office/drawing/2014/main" id="{C43A1F49-BD55-A5A2-40E4-505253B1844D}"/>
              </a:ext>
            </a:extLst>
          </p:cNvPr>
          <p:cNvSpPr txBox="1"/>
          <p:nvPr/>
        </p:nvSpPr>
        <p:spPr>
          <a:xfrm>
            <a:off x="3742178" y="2927350"/>
            <a:ext cx="6102215" cy="2862322"/>
          </a:xfrm>
          <a:prstGeom prst="rect">
            <a:avLst/>
          </a:prstGeom>
          <a:noFill/>
        </p:spPr>
        <p:txBody>
          <a:bodyPr wrap="square" rtlCol="0">
            <a:spAutoFit/>
          </a:bodyPr>
          <a:lstStyle/>
          <a:p>
            <a:r>
              <a:rPr lang="en-US" dirty="0"/>
              <a:t>After random search performed with more parameter tested, the model finally see a 1% increase. </a:t>
            </a:r>
          </a:p>
          <a:p>
            <a:endParaRPr lang="en-US" dirty="0"/>
          </a:p>
          <a:p>
            <a:r>
              <a:rPr lang="en-US" dirty="0"/>
              <a:t>Something to note is that the increase in runtime is significant as compared to </a:t>
            </a:r>
            <a:r>
              <a:rPr lang="en-US" dirty="0" err="1"/>
              <a:t>GridSearchCV</a:t>
            </a:r>
            <a:r>
              <a:rPr lang="en-US" dirty="0"/>
              <a:t>, in real life application runtime is an important factor to consider. </a:t>
            </a:r>
          </a:p>
          <a:p>
            <a:endParaRPr lang="en-US" dirty="0"/>
          </a:p>
          <a:p>
            <a:r>
              <a:rPr lang="en-US" dirty="0"/>
              <a:t>But in this submission, I am just focusing on achieving the highest score possible for my model , hence I will be using the parameters after running </a:t>
            </a:r>
            <a:r>
              <a:rPr lang="en-US" dirty="0" err="1"/>
              <a:t>RandomSearchCV</a:t>
            </a:r>
            <a:r>
              <a:rPr lang="en-US" dirty="0"/>
              <a:t>.</a:t>
            </a:r>
            <a:endParaRPr lang="en-SG" dirty="0"/>
          </a:p>
        </p:txBody>
      </p:sp>
      <p:pic>
        <p:nvPicPr>
          <p:cNvPr id="22" name="Picture 21">
            <a:extLst>
              <a:ext uri="{FF2B5EF4-FFF2-40B4-BE49-F238E27FC236}">
                <a16:creationId xmlns:a16="http://schemas.microsoft.com/office/drawing/2014/main" id="{4BD67A0C-1215-1FE9-1CA8-85EC0C4002D0}"/>
              </a:ext>
            </a:extLst>
          </p:cNvPr>
          <p:cNvPicPr>
            <a:picLocks noChangeAspect="1"/>
          </p:cNvPicPr>
          <p:nvPr/>
        </p:nvPicPr>
        <p:blipFill rotWithShape="1">
          <a:blip r:embed="rId2"/>
          <a:srcRect t="53144"/>
          <a:stretch/>
        </p:blipFill>
        <p:spPr>
          <a:xfrm>
            <a:off x="5170960" y="280548"/>
            <a:ext cx="4673433" cy="2241958"/>
          </a:xfrm>
          <a:prstGeom prst="rect">
            <a:avLst/>
          </a:prstGeom>
        </p:spPr>
      </p:pic>
      <p:sp>
        <p:nvSpPr>
          <p:cNvPr id="4" name="Rectangle 3">
            <a:extLst>
              <a:ext uri="{FF2B5EF4-FFF2-40B4-BE49-F238E27FC236}">
                <a16:creationId xmlns:a16="http://schemas.microsoft.com/office/drawing/2014/main" id="{F048E660-92DC-EF5F-B3D1-9FE689164AFE}"/>
              </a:ext>
            </a:extLst>
          </p:cNvPr>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RandomSearch</a:t>
            </a:r>
            <a:endParaRPr lang="en-SG" sz="4400" dirty="0"/>
          </a:p>
        </p:txBody>
      </p:sp>
    </p:spTree>
    <p:extLst>
      <p:ext uri="{BB962C8B-B14F-4D97-AF65-F5344CB8AC3E}">
        <p14:creationId xmlns:p14="http://schemas.microsoft.com/office/powerpoint/2010/main" val="312319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0D5782-4C1A-2926-55D3-597BD1D38837}"/>
              </a:ext>
            </a:extLst>
          </p:cNvPr>
          <p:cNvSpPr>
            <a:spLocks noGrp="1"/>
          </p:cNvSpPr>
          <p:nvPr>
            <p:ph type="sldNum" sz="quarter" idx="12"/>
          </p:nvPr>
        </p:nvSpPr>
        <p:spPr/>
        <p:txBody>
          <a:bodyPr/>
          <a:lstStyle/>
          <a:p>
            <a:fld id="{57871EFB-7B9E-4E86-A89E-697E8EBB06F2}" type="slidenum">
              <a:rPr lang="en-US" smtClean="0"/>
              <a:t>13</a:t>
            </a:fld>
            <a:endParaRPr lang="en-US"/>
          </a:p>
        </p:txBody>
      </p:sp>
      <p:pic>
        <p:nvPicPr>
          <p:cNvPr id="6" name="Picture 5">
            <a:extLst>
              <a:ext uri="{FF2B5EF4-FFF2-40B4-BE49-F238E27FC236}">
                <a16:creationId xmlns:a16="http://schemas.microsoft.com/office/drawing/2014/main" id="{2EEB86FB-E73A-432F-D190-659729AEED61}"/>
              </a:ext>
            </a:extLst>
          </p:cNvPr>
          <p:cNvPicPr>
            <a:picLocks noChangeAspect="1"/>
          </p:cNvPicPr>
          <p:nvPr/>
        </p:nvPicPr>
        <p:blipFill>
          <a:blip r:embed="rId3"/>
          <a:stretch>
            <a:fillRect/>
          </a:stretch>
        </p:blipFill>
        <p:spPr>
          <a:xfrm>
            <a:off x="6676944" y="390525"/>
            <a:ext cx="5057775" cy="2470873"/>
          </a:xfrm>
          <a:prstGeom prst="rect">
            <a:avLst/>
          </a:prstGeom>
        </p:spPr>
      </p:pic>
      <p:pic>
        <p:nvPicPr>
          <p:cNvPr id="13" name="Picture 12">
            <a:extLst>
              <a:ext uri="{FF2B5EF4-FFF2-40B4-BE49-F238E27FC236}">
                <a16:creationId xmlns:a16="http://schemas.microsoft.com/office/drawing/2014/main" id="{248F5E13-270E-EA5A-EBB7-F06FDCB753B8}"/>
              </a:ext>
            </a:extLst>
          </p:cNvPr>
          <p:cNvPicPr>
            <a:picLocks noChangeAspect="1"/>
          </p:cNvPicPr>
          <p:nvPr/>
        </p:nvPicPr>
        <p:blipFill>
          <a:blip r:embed="rId4"/>
          <a:stretch>
            <a:fillRect/>
          </a:stretch>
        </p:blipFill>
        <p:spPr>
          <a:xfrm>
            <a:off x="123665" y="2000475"/>
            <a:ext cx="5805671" cy="2857049"/>
          </a:xfrm>
          <a:prstGeom prst="rect">
            <a:avLst/>
          </a:prstGeom>
        </p:spPr>
      </p:pic>
      <p:sp>
        <p:nvSpPr>
          <p:cNvPr id="14" name="TextBox 13">
            <a:extLst>
              <a:ext uri="{FF2B5EF4-FFF2-40B4-BE49-F238E27FC236}">
                <a16:creationId xmlns:a16="http://schemas.microsoft.com/office/drawing/2014/main" id="{9E2262EF-7EC0-67DD-609F-23F6A9DC7613}"/>
              </a:ext>
            </a:extLst>
          </p:cNvPr>
          <p:cNvSpPr txBox="1"/>
          <p:nvPr/>
        </p:nvSpPr>
        <p:spPr>
          <a:xfrm>
            <a:off x="1138673" y="900643"/>
            <a:ext cx="906017" cy="369332"/>
          </a:xfrm>
          <a:prstGeom prst="rect">
            <a:avLst/>
          </a:prstGeom>
          <a:solidFill>
            <a:srgbClr val="FF0000"/>
          </a:solidFill>
        </p:spPr>
        <p:txBody>
          <a:bodyPr wrap="none" rtlCol="0">
            <a:spAutoFit/>
          </a:bodyPr>
          <a:lstStyle/>
          <a:p>
            <a:r>
              <a:rPr lang="en-US" dirty="0"/>
              <a:t>INPUT</a:t>
            </a:r>
            <a:endParaRPr lang="en-SG" dirty="0"/>
          </a:p>
        </p:txBody>
      </p:sp>
      <p:cxnSp>
        <p:nvCxnSpPr>
          <p:cNvPr id="17" name="Straight Arrow Connector 16">
            <a:extLst>
              <a:ext uri="{FF2B5EF4-FFF2-40B4-BE49-F238E27FC236}">
                <a16:creationId xmlns:a16="http://schemas.microsoft.com/office/drawing/2014/main" id="{EEE12EB5-B2DB-CB48-20B2-129C2971BC7C}"/>
              </a:ext>
            </a:extLst>
          </p:cNvPr>
          <p:cNvCxnSpPr>
            <a:cxnSpLocks/>
            <a:stCxn id="14" idx="2"/>
          </p:cNvCxnSpPr>
          <p:nvPr/>
        </p:nvCxnSpPr>
        <p:spPr>
          <a:xfrm>
            <a:off x="1591682" y="1269975"/>
            <a:ext cx="0" cy="730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5C5414C-06D4-A07E-5E91-7440446A240A}"/>
              </a:ext>
            </a:extLst>
          </p:cNvPr>
          <p:cNvCxnSpPr>
            <a:cxnSpLocks/>
            <a:stCxn id="13" idx="0"/>
            <a:endCxn id="6" idx="1"/>
          </p:cNvCxnSpPr>
          <p:nvPr/>
        </p:nvCxnSpPr>
        <p:spPr>
          <a:xfrm rot="5400000" flipH="1" flipV="1">
            <a:off x="4664466" y="-12002"/>
            <a:ext cx="374513" cy="3650443"/>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337AD3-4E10-1FEC-713A-3E5D757422C8}"/>
              </a:ext>
            </a:extLst>
          </p:cNvPr>
          <p:cNvSpPr txBox="1"/>
          <p:nvPr/>
        </p:nvSpPr>
        <p:spPr>
          <a:xfrm>
            <a:off x="3585483" y="735027"/>
            <a:ext cx="1880643" cy="369332"/>
          </a:xfrm>
          <a:prstGeom prst="rect">
            <a:avLst/>
          </a:prstGeom>
          <a:solidFill>
            <a:srgbClr val="92D050"/>
          </a:solidFill>
        </p:spPr>
        <p:txBody>
          <a:bodyPr wrap="none" rtlCol="0">
            <a:spAutoFit/>
          </a:bodyPr>
          <a:lstStyle/>
          <a:p>
            <a:r>
              <a:rPr lang="en-US" dirty="0"/>
              <a:t>TRANSPORTED</a:t>
            </a:r>
            <a:endParaRPr lang="en-SG" dirty="0"/>
          </a:p>
        </p:txBody>
      </p:sp>
      <p:cxnSp>
        <p:nvCxnSpPr>
          <p:cNvPr id="35" name="Connector: Elbow 34">
            <a:extLst>
              <a:ext uri="{FF2B5EF4-FFF2-40B4-BE49-F238E27FC236}">
                <a16:creationId xmlns:a16="http://schemas.microsoft.com/office/drawing/2014/main" id="{EC9C6842-E24B-0C9A-999C-45E59D914015}"/>
              </a:ext>
            </a:extLst>
          </p:cNvPr>
          <p:cNvCxnSpPr>
            <a:stCxn id="6" idx="2"/>
            <a:endCxn id="13" idx="3"/>
          </p:cNvCxnSpPr>
          <p:nvPr/>
        </p:nvCxnSpPr>
        <p:spPr>
          <a:xfrm rot="5400000">
            <a:off x="7283783" y="1506951"/>
            <a:ext cx="567602" cy="32764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3DC5465-31AE-3DE2-A546-36A16CCE7FF3}"/>
              </a:ext>
            </a:extLst>
          </p:cNvPr>
          <p:cNvCxnSpPr>
            <a:stCxn id="8" idx="0"/>
            <a:endCxn id="13" idx="3"/>
          </p:cNvCxnSpPr>
          <p:nvPr/>
        </p:nvCxnSpPr>
        <p:spPr>
          <a:xfrm rot="16200000" flipV="1">
            <a:off x="7440586" y="1917751"/>
            <a:ext cx="253999" cy="32764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470C223-4D46-9257-A15B-80295970B96C}"/>
              </a:ext>
            </a:extLst>
          </p:cNvPr>
          <p:cNvSpPr/>
          <p:nvPr/>
        </p:nvSpPr>
        <p:spPr>
          <a:xfrm>
            <a:off x="603733" y="5772690"/>
            <a:ext cx="10834336" cy="635181"/>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9CBFCC15-CAC8-8679-1E09-5D865AD4EF9B}"/>
              </a:ext>
            </a:extLst>
          </p:cNvPr>
          <p:cNvPicPr>
            <a:picLocks noChangeAspect="1"/>
          </p:cNvPicPr>
          <p:nvPr/>
        </p:nvPicPr>
        <p:blipFill>
          <a:blip r:embed="rId5"/>
          <a:stretch>
            <a:fillRect/>
          </a:stretch>
        </p:blipFill>
        <p:spPr>
          <a:xfrm>
            <a:off x="6667500" y="3682999"/>
            <a:ext cx="5076665" cy="2470873"/>
          </a:xfrm>
          <a:prstGeom prst="rect">
            <a:avLst/>
          </a:prstGeom>
        </p:spPr>
      </p:pic>
      <p:cxnSp>
        <p:nvCxnSpPr>
          <p:cNvPr id="21" name="Connector: Elbow 20">
            <a:extLst>
              <a:ext uri="{FF2B5EF4-FFF2-40B4-BE49-F238E27FC236}">
                <a16:creationId xmlns:a16="http://schemas.microsoft.com/office/drawing/2014/main" id="{90AD0845-AFAE-0140-BAC1-5CBB8470D5F0}"/>
              </a:ext>
            </a:extLst>
          </p:cNvPr>
          <p:cNvCxnSpPr>
            <a:cxnSpLocks/>
            <a:stCxn id="13" idx="2"/>
            <a:endCxn id="8" idx="2"/>
          </p:cNvCxnSpPr>
          <p:nvPr/>
        </p:nvCxnSpPr>
        <p:spPr>
          <a:xfrm rot="16200000" flipH="1">
            <a:off x="5467993" y="2416032"/>
            <a:ext cx="1296348" cy="6179332"/>
          </a:xfrm>
          <a:prstGeom prst="bentConnector3">
            <a:avLst>
              <a:gd name="adj1" fmla="val 117634"/>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F520D1-E5DA-5DF8-1E45-894B49B0C691}"/>
              </a:ext>
            </a:extLst>
          </p:cNvPr>
          <p:cNvSpPr txBox="1"/>
          <p:nvPr/>
        </p:nvSpPr>
        <p:spPr>
          <a:xfrm>
            <a:off x="3903425" y="5588024"/>
            <a:ext cx="2484976" cy="369332"/>
          </a:xfrm>
          <a:prstGeom prst="rect">
            <a:avLst/>
          </a:prstGeom>
          <a:solidFill>
            <a:srgbClr val="00B0F0"/>
          </a:solidFill>
        </p:spPr>
        <p:txBody>
          <a:bodyPr wrap="none" rtlCol="0">
            <a:spAutoFit/>
          </a:bodyPr>
          <a:lstStyle/>
          <a:p>
            <a:r>
              <a:rPr lang="en-US" dirty="0"/>
              <a:t>NOT TRANSPORTED</a:t>
            </a:r>
            <a:endParaRPr lang="en-SG" dirty="0"/>
          </a:p>
        </p:txBody>
      </p:sp>
      <p:sp>
        <p:nvSpPr>
          <p:cNvPr id="29" name="Rectangle 28">
            <a:extLst>
              <a:ext uri="{FF2B5EF4-FFF2-40B4-BE49-F238E27FC236}">
                <a16:creationId xmlns:a16="http://schemas.microsoft.com/office/drawing/2014/main" id="{215D7090-C8B6-33A8-254F-C3752169B160}"/>
              </a:ext>
            </a:extLst>
          </p:cNvPr>
          <p:cNvSpPr/>
          <p:nvPr/>
        </p:nvSpPr>
        <p:spPr>
          <a:xfrm>
            <a:off x="0" y="-1"/>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Flask Deployment</a:t>
            </a:r>
            <a:endParaRPr lang="en-SG" sz="4400" dirty="0"/>
          </a:p>
        </p:txBody>
      </p:sp>
    </p:spTree>
    <p:extLst>
      <p:ext uri="{BB962C8B-B14F-4D97-AF65-F5344CB8AC3E}">
        <p14:creationId xmlns:p14="http://schemas.microsoft.com/office/powerpoint/2010/main" val="42421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F2C20-7EFA-18AD-8D5C-1E94CDA1B6D8}"/>
              </a:ext>
            </a:extLst>
          </p:cNvPr>
          <p:cNvSpPr>
            <a:spLocks noGrp="1"/>
          </p:cNvSpPr>
          <p:nvPr>
            <p:ph type="title"/>
          </p:nvPr>
        </p:nvSpPr>
        <p:spPr>
          <a:xfrm>
            <a:off x="5974717" y="1311544"/>
            <a:ext cx="6125361" cy="1560083"/>
          </a:xfrm>
        </p:spPr>
        <p:txBody>
          <a:bodyPr>
            <a:normAutofit/>
          </a:bodyPr>
          <a:lstStyle/>
          <a:p>
            <a:r>
              <a:rPr lang="en-US" dirty="0"/>
              <a:t>Project Brief</a:t>
            </a:r>
            <a:endParaRPr lang="en-SG" dirty="0"/>
          </a:p>
        </p:txBody>
      </p:sp>
      <p:pic>
        <p:nvPicPr>
          <p:cNvPr id="2050" name="Picture 2">
            <a:extLst>
              <a:ext uri="{FF2B5EF4-FFF2-40B4-BE49-F238E27FC236}">
                <a16:creationId xmlns:a16="http://schemas.microsoft.com/office/drawing/2014/main" id="{3D78D6CA-2EE5-2B49-B00E-57BDCC5CC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53" r="24501" b="-2"/>
          <a:stretch/>
        </p:blipFill>
        <p:spPr bwMode="auto">
          <a:xfrm>
            <a:off x="1" y="-16591"/>
            <a:ext cx="4610100" cy="6874591"/>
          </a:xfrm>
          <a:prstGeom prst="rect">
            <a:avLst/>
          </a:prstGeom>
          <a:noFill/>
          <a:extLst>
            <a:ext uri="{909E8E84-426E-40DD-AFC4-6F175D3DCCD1}">
              <a14:hiddenFill xmlns:a14="http://schemas.microsoft.com/office/drawing/2010/main">
                <a:solidFill>
                  <a:srgbClr val="FFFFFF"/>
                </a:solidFill>
              </a14:hiddenFill>
            </a:ext>
          </a:extLst>
        </p:spPr>
      </p:pic>
      <p:cxnSp>
        <p:nvCxnSpPr>
          <p:cNvPr id="2057" name="Straight Connector 205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B26A8E-6DDD-7CAC-36B4-8179AB227965}"/>
              </a:ext>
            </a:extLst>
          </p:cNvPr>
          <p:cNvSpPr>
            <a:spLocks noGrp="1"/>
          </p:cNvSpPr>
          <p:nvPr>
            <p:ph idx="1"/>
          </p:nvPr>
        </p:nvSpPr>
        <p:spPr>
          <a:xfrm>
            <a:off x="5974717" y="3323147"/>
            <a:ext cx="5302882" cy="2283660"/>
          </a:xfrm>
        </p:spPr>
        <p:txBody>
          <a:bodyPr anchor="t">
            <a:normAutofit/>
          </a:body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400" b="0" i="0" u="none" strike="noStrike" cap="none" normalizeH="0" baseline="0" dirty="0">
                <a:ln>
                  <a:noFill/>
                </a:ln>
                <a:effectLst/>
                <a:latin typeface="Inter"/>
              </a:rPr>
              <a:t>The Spaceship Titanic was an interstellar passenger liner launched a month ago. With almost 13,000 passengers on board, the vessel collided with a spacetime anomaly that cause almost half the passengers to be transported into an alternate dimension.</a:t>
            </a:r>
          </a:p>
          <a:p>
            <a:pPr marL="0" indent="0">
              <a:buNone/>
            </a:pPr>
            <a:r>
              <a:rPr lang="en-US" sz="1400" dirty="0">
                <a:latin typeface="Inter"/>
              </a:rPr>
              <a:t>The Dataset is split into training and testing dataset. Training having 8693 entries while testing has 4277. In those dataset contains 6 continuous features, 4 categorical features and 3 descriptive features</a:t>
            </a:r>
            <a:endParaRPr lang="en-US" sz="1400" b="0" i="0" dirty="0">
              <a:effectLst/>
              <a:latin typeface="Inter"/>
            </a:endParaRPr>
          </a:p>
        </p:txBody>
      </p:sp>
      <p:sp>
        <p:nvSpPr>
          <p:cNvPr id="4" name="Slide Number Placeholder 3">
            <a:extLst>
              <a:ext uri="{FF2B5EF4-FFF2-40B4-BE49-F238E27FC236}">
                <a16:creationId xmlns:a16="http://schemas.microsoft.com/office/drawing/2014/main" id="{9FB550DC-089D-B716-513A-4729ED579576}"/>
              </a:ext>
            </a:extLst>
          </p:cNvPr>
          <p:cNvSpPr>
            <a:spLocks noGrp="1"/>
          </p:cNvSpPr>
          <p:nvPr>
            <p:ph type="sldNum" sz="quarter" idx="12"/>
          </p:nvPr>
        </p:nvSpPr>
        <p:spPr/>
        <p:txBody>
          <a:bodyPr/>
          <a:lstStyle/>
          <a:p>
            <a:fld id="{57871EFB-7B9E-4E86-A89E-697E8EBB06F2}" type="slidenum">
              <a:rPr lang="en-US" smtClean="0"/>
              <a:t>2</a:t>
            </a:fld>
            <a:endParaRPr lang="en-US"/>
          </a:p>
        </p:txBody>
      </p:sp>
    </p:spTree>
    <p:extLst>
      <p:ext uri="{BB962C8B-B14F-4D97-AF65-F5344CB8AC3E}">
        <p14:creationId xmlns:p14="http://schemas.microsoft.com/office/powerpoint/2010/main" val="173000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989182C-9DE4-D624-F9F0-62EC65811999}"/>
              </a:ext>
            </a:extLst>
          </p:cNvPr>
          <p:cNvGraphicFramePr>
            <a:graphicFrameLocks noGrp="1"/>
          </p:cNvGraphicFramePr>
          <p:nvPr>
            <p:extLst>
              <p:ext uri="{D42A27DB-BD31-4B8C-83A1-F6EECF244321}">
                <p14:modId xmlns:p14="http://schemas.microsoft.com/office/powerpoint/2010/main" val="1920753476"/>
              </p:ext>
            </p:extLst>
          </p:nvPr>
        </p:nvGraphicFramePr>
        <p:xfrm>
          <a:off x="104931" y="1"/>
          <a:ext cx="11962152" cy="6754231"/>
        </p:xfrm>
        <a:graphic>
          <a:graphicData uri="http://schemas.openxmlformats.org/drawingml/2006/table">
            <a:tbl>
              <a:tblPr firstRow="1" bandRow="1">
                <a:tableStyleId>{5C22544A-7EE6-4342-B048-85BDC9FD1C3A}</a:tableStyleId>
              </a:tblPr>
              <a:tblGrid>
                <a:gridCol w="2563318">
                  <a:extLst>
                    <a:ext uri="{9D8B030D-6E8A-4147-A177-3AD203B41FA5}">
                      <a16:colId xmlns:a16="http://schemas.microsoft.com/office/drawing/2014/main" val="1637840854"/>
                    </a:ext>
                  </a:extLst>
                </a:gridCol>
                <a:gridCol w="1469036">
                  <a:extLst>
                    <a:ext uri="{9D8B030D-6E8A-4147-A177-3AD203B41FA5}">
                      <a16:colId xmlns:a16="http://schemas.microsoft.com/office/drawing/2014/main" val="866895120"/>
                    </a:ext>
                  </a:extLst>
                </a:gridCol>
                <a:gridCol w="5816184">
                  <a:extLst>
                    <a:ext uri="{9D8B030D-6E8A-4147-A177-3AD203B41FA5}">
                      <a16:colId xmlns:a16="http://schemas.microsoft.com/office/drawing/2014/main" val="2417461739"/>
                    </a:ext>
                  </a:extLst>
                </a:gridCol>
                <a:gridCol w="2113614">
                  <a:extLst>
                    <a:ext uri="{9D8B030D-6E8A-4147-A177-3AD203B41FA5}">
                      <a16:colId xmlns:a16="http://schemas.microsoft.com/office/drawing/2014/main" val="2704865999"/>
                    </a:ext>
                  </a:extLst>
                </a:gridCol>
              </a:tblGrid>
              <a:tr h="361094">
                <a:tc>
                  <a:txBody>
                    <a:bodyPr/>
                    <a:lstStyle/>
                    <a:p>
                      <a:r>
                        <a:rPr lang="en-US" sz="1800" dirty="0"/>
                        <a:t>Column Name</a:t>
                      </a:r>
                      <a:endParaRPr lang="en-SG" sz="1800" dirty="0"/>
                    </a:p>
                  </a:txBody>
                  <a:tcPr marL="90318" marR="90318" marT="45159" marB="45159"/>
                </a:tc>
                <a:tc>
                  <a:txBody>
                    <a:bodyPr/>
                    <a:lstStyle/>
                    <a:p>
                      <a:r>
                        <a:rPr lang="en-US" sz="1800" dirty="0" err="1"/>
                        <a:t>DataType</a:t>
                      </a:r>
                      <a:endParaRPr lang="en-SG" sz="1800" dirty="0"/>
                    </a:p>
                  </a:txBody>
                  <a:tcPr marL="90318" marR="90318" marT="45159" marB="45159"/>
                </a:tc>
                <a:tc>
                  <a:txBody>
                    <a:bodyPr/>
                    <a:lstStyle/>
                    <a:p>
                      <a:r>
                        <a:rPr lang="en-US" sz="1800" dirty="0"/>
                        <a:t>Description</a:t>
                      </a:r>
                      <a:endParaRPr lang="en-SG" sz="1800" dirty="0"/>
                    </a:p>
                  </a:txBody>
                  <a:tcPr marL="90318" marR="90318" marT="45159" marB="45159"/>
                </a:tc>
                <a:tc>
                  <a:txBody>
                    <a:bodyPr/>
                    <a:lstStyle/>
                    <a:p>
                      <a:r>
                        <a:rPr lang="en-US" sz="1800" dirty="0"/>
                        <a:t>Example </a:t>
                      </a:r>
                      <a:endParaRPr lang="en-SG" sz="1800" dirty="0"/>
                    </a:p>
                  </a:txBody>
                  <a:tcPr marL="90318" marR="90318" marT="45159" marB="45159"/>
                </a:tc>
                <a:extLst>
                  <a:ext uri="{0D108BD9-81ED-4DB2-BD59-A6C34878D82A}">
                    <a16:rowId xmlns:a16="http://schemas.microsoft.com/office/drawing/2014/main" val="3116226061"/>
                  </a:ext>
                </a:extLst>
              </a:tr>
              <a:tr h="1195851">
                <a:tc>
                  <a:txBody>
                    <a:bodyPr/>
                    <a:lstStyle/>
                    <a:p>
                      <a:r>
                        <a:rPr lang="en-US" sz="1800" dirty="0" err="1"/>
                        <a:t>PassengerId</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A unique Id for each passenger. Each Id takes the form </a:t>
                      </a:r>
                      <a:r>
                        <a:rPr lang="en-US" sz="1400" b="0" i="0" kern="1200" dirty="0" err="1">
                          <a:solidFill>
                            <a:schemeClr val="dk1"/>
                          </a:solidFill>
                          <a:effectLst/>
                          <a:latin typeface="+mn-lt"/>
                          <a:ea typeface="+mn-ea"/>
                          <a:cs typeface="+mn-cs"/>
                        </a:rPr>
                        <a:t>gggg_pp</a:t>
                      </a:r>
                      <a:r>
                        <a:rPr lang="en-US" sz="1400" b="0" i="0" kern="1200" dirty="0">
                          <a:solidFill>
                            <a:schemeClr val="dk1"/>
                          </a:solidFill>
                          <a:effectLst/>
                          <a:latin typeface="+mn-lt"/>
                          <a:ea typeface="+mn-ea"/>
                          <a:cs typeface="+mn-cs"/>
                        </a:rPr>
                        <a:t> where </a:t>
                      </a:r>
                      <a:r>
                        <a:rPr lang="en-US" sz="1400" b="0" i="0" kern="1200" dirty="0" err="1">
                          <a:solidFill>
                            <a:schemeClr val="dk1"/>
                          </a:solidFill>
                          <a:effectLst/>
                          <a:latin typeface="+mn-lt"/>
                          <a:ea typeface="+mn-ea"/>
                          <a:cs typeface="+mn-cs"/>
                        </a:rPr>
                        <a:t>gggg</a:t>
                      </a:r>
                      <a:r>
                        <a:rPr lang="en-US" sz="1400" b="0" i="0" kern="1200" dirty="0">
                          <a:solidFill>
                            <a:schemeClr val="dk1"/>
                          </a:solidFill>
                          <a:effectLst/>
                          <a:latin typeface="+mn-lt"/>
                          <a:ea typeface="+mn-ea"/>
                          <a:cs typeface="+mn-cs"/>
                        </a:rPr>
                        <a:t> indicates a group the passenger is travelling with and pp is their number within the group. People in a group are often family members, but not always.</a:t>
                      </a:r>
                      <a:endParaRPr lang="en-SG" sz="1400" dirty="0"/>
                    </a:p>
                  </a:txBody>
                  <a:tcPr marL="90318" marR="90318" marT="45159" marB="45159"/>
                </a:tc>
                <a:tc>
                  <a:txBody>
                    <a:bodyPr/>
                    <a:lstStyle/>
                    <a:p>
                      <a:r>
                        <a:rPr lang="en-US" sz="1800" dirty="0"/>
                        <a:t>0001_01</a:t>
                      </a:r>
                      <a:endParaRPr lang="en-SG" sz="1800" dirty="0"/>
                    </a:p>
                  </a:txBody>
                  <a:tcPr marL="90318" marR="90318" marT="45159" marB="45159"/>
                </a:tc>
                <a:extLst>
                  <a:ext uri="{0D108BD9-81ED-4DB2-BD59-A6C34878D82A}">
                    <a16:rowId xmlns:a16="http://schemas.microsoft.com/office/drawing/2014/main" val="104964338"/>
                  </a:ext>
                </a:extLst>
              </a:tr>
              <a:tr h="551475">
                <a:tc>
                  <a:txBody>
                    <a:bodyPr/>
                    <a:lstStyle/>
                    <a:p>
                      <a:r>
                        <a:rPr lang="en-US" sz="1800" dirty="0" err="1"/>
                        <a:t>HomePlanet</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The planet the passenger departed from, typically their planet of permanent residence.</a:t>
                      </a:r>
                      <a:endParaRPr lang="en-SG" sz="1400" dirty="0"/>
                    </a:p>
                  </a:txBody>
                  <a:tcPr marL="90318" marR="90318" marT="45159" marB="45159"/>
                </a:tc>
                <a:tc>
                  <a:txBody>
                    <a:bodyPr/>
                    <a:lstStyle/>
                    <a:p>
                      <a:r>
                        <a:rPr lang="en-US" sz="1800" dirty="0"/>
                        <a:t>Europa</a:t>
                      </a:r>
                      <a:endParaRPr lang="en-SG" sz="1800" dirty="0"/>
                    </a:p>
                  </a:txBody>
                  <a:tcPr marL="90318" marR="90318" marT="45159" marB="45159"/>
                </a:tc>
                <a:extLst>
                  <a:ext uri="{0D108BD9-81ED-4DB2-BD59-A6C34878D82A}">
                    <a16:rowId xmlns:a16="http://schemas.microsoft.com/office/drawing/2014/main" val="984775328"/>
                  </a:ext>
                </a:extLst>
              </a:tr>
              <a:tr h="873663">
                <a:tc>
                  <a:txBody>
                    <a:bodyPr/>
                    <a:lstStyle/>
                    <a:p>
                      <a:r>
                        <a:rPr lang="en-US" sz="1800" dirty="0" err="1"/>
                        <a:t>CryoSleep</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 Indicates whether the passenger elected to be put into suspended animation for the duration of the voyage. Passengers in </a:t>
                      </a:r>
                      <a:r>
                        <a:rPr lang="en-US" sz="1400" b="0" i="0" kern="1200" dirty="0" err="1">
                          <a:solidFill>
                            <a:schemeClr val="dk1"/>
                          </a:solidFill>
                          <a:effectLst/>
                          <a:latin typeface="+mn-lt"/>
                          <a:ea typeface="+mn-ea"/>
                          <a:cs typeface="+mn-cs"/>
                        </a:rPr>
                        <a:t>cryosleep</a:t>
                      </a:r>
                      <a:r>
                        <a:rPr lang="en-US" sz="1400" b="0" i="0" kern="1200" dirty="0">
                          <a:solidFill>
                            <a:schemeClr val="dk1"/>
                          </a:solidFill>
                          <a:effectLst/>
                          <a:latin typeface="+mn-lt"/>
                          <a:ea typeface="+mn-ea"/>
                          <a:cs typeface="+mn-cs"/>
                        </a:rPr>
                        <a:t> are confined to their cabins.</a:t>
                      </a:r>
                      <a:endParaRPr lang="en-SG" sz="1400" dirty="0"/>
                    </a:p>
                  </a:txBody>
                  <a:tcPr marL="90318" marR="90318" marT="45159" marB="45159"/>
                </a:tc>
                <a:tc>
                  <a:txBody>
                    <a:bodyPr/>
                    <a:lstStyle/>
                    <a:p>
                      <a:r>
                        <a:rPr lang="en-US" sz="1800" dirty="0"/>
                        <a:t>False</a:t>
                      </a:r>
                      <a:endParaRPr lang="en-SG" sz="1800" dirty="0"/>
                    </a:p>
                  </a:txBody>
                  <a:tcPr marL="90318" marR="90318" marT="45159" marB="45159"/>
                </a:tc>
                <a:extLst>
                  <a:ext uri="{0D108BD9-81ED-4DB2-BD59-A6C34878D82A}">
                    <a16:rowId xmlns:a16="http://schemas.microsoft.com/office/drawing/2014/main" val="1293174815"/>
                  </a:ext>
                </a:extLst>
              </a:tr>
              <a:tr h="712569">
                <a:tc>
                  <a:txBody>
                    <a:bodyPr/>
                    <a:lstStyle/>
                    <a:p>
                      <a:r>
                        <a:rPr lang="en-US" sz="1800" dirty="0"/>
                        <a:t>Cabin</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The cabin number where the passenger is staying. Takes the form deck/num/side, where side can be either P for Port or S for Starboard.</a:t>
                      </a:r>
                      <a:endParaRPr lang="en-SG" sz="1400" dirty="0"/>
                    </a:p>
                  </a:txBody>
                  <a:tcPr marL="90318" marR="90318" marT="45159" marB="45159"/>
                </a:tc>
                <a:tc>
                  <a:txBody>
                    <a:bodyPr/>
                    <a:lstStyle/>
                    <a:p>
                      <a:r>
                        <a:rPr lang="en-US" sz="1800" dirty="0"/>
                        <a:t>B/0/P</a:t>
                      </a:r>
                      <a:endParaRPr lang="en-SG" sz="1800" dirty="0"/>
                    </a:p>
                  </a:txBody>
                  <a:tcPr marL="90318" marR="90318" marT="45159" marB="45159"/>
                </a:tc>
                <a:extLst>
                  <a:ext uri="{0D108BD9-81ED-4DB2-BD59-A6C34878D82A}">
                    <a16:rowId xmlns:a16="http://schemas.microsoft.com/office/drawing/2014/main" val="1760400997"/>
                  </a:ext>
                </a:extLst>
              </a:tr>
              <a:tr h="436408">
                <a:tc>
                  <a:txBody>
                    <a:bodyPr/>
                    <a:lstStyle/>
                    <a:p>
                      <a:r>
                        <a:rPr lang="en-US" sz="1800" dirty="0"/>
                        <a:t>Destination</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The planet the passenger will be debarking to</a:t>
                      </a:r>
                      <a:r>
                        <a:rPr lang="en-US" sz="1800" b="0" i="0" kern="1200" dirty="0">
                          <a:solidFill>
                            <a:schemeClr val="dk1"/>
                          </a:solidFill>
                          <a:effectLst/>
                          <a:latin typeface="+mn-lt"/>
                          <a:ea typeface="+mn-ea"/>
                          <a:cs typeface="+mn-cs"/>
                        </a:rPr>
                        <a:t>.</a:t>
                      </a:r>
                      <a:endParaRPr lang="en-SG" sz="1800" dirty="0"/>
                    </a:p>
                  </a:txBody>
                  <a:tcPr marL="90318" marR="90318" marT="45159" marB="45159"/>
                </a:tc>
                <a:tc>
                  <a:txBody>
                    <a:bodyPr/>
                    <a:lstStyle/>
                    <a:p>
                      <a:r>
                        <a:rPr lang="en-SG" sz="1800" b="0" i="0" kern="1200" dirty="0">
                          <a:solidFill>
                            <a:schemeClr val="dk1"/>
                          </a:solidFill>
                          <a:effectLst/>
                          <a:latin typeface="+mn-lt"/>
                          <a:ea typeface="+mn-ea"/>
                          <a:cs typeface="+mn-cs"/>
                        </a:rPr>
                        <a:t>TRAPPIST-1e</a:t>
                      </a:r>
                      <a:endParaRPr lang="en-SG" sz="1800" dirty="0"/>
                    </a:p>
                  </a:txBody>
                  <a:tcPr marL="90318" marR="90318" marT="45159" marB="45159"/>
                </a:tc>
                <a:extLst>
                  <a:ext uri="{0D108BD9-81ED-4DB2-BD59-A6C34878D82A}">
                    <a16:rowId xmlns:a16="http://schemas.microsoft.com/office/drawing/2014/main" val="3889465407"/>
                  </a:ext>
                </a:extLst>
              </a:tr>
              <a:tr h="361094">
                <a:tc>
                  <a:txBody>
                    <a:bodyPr/>
                    <a:lstStyle/>
                    <a:p>
                      <a:r>
                        <a:rPr lang="en-US" sz="1800" dirty="0"/>
                        <a:t>Age</a:t>
                      </a:r>
                      <a:endParaRPr lang="en-SG" sz="1800" dirty="0"/>
                    </a:p>
                  </a:txBody>
                  <a:tcPr marL="90318" marR="90318" marT="45159" marB="45159"/>
                </a:tc>
                <a:tc>
                  <a:txBody>
                    <a:bodyPr/>
                    <a:lstStyle/>
                    <a:p>
                      <a:r>
                        <a:rPr lang="en-US" sz="1800" dirty="0"/>
                        <a:t>Float64</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The age of the passenger.</a:t>
                      </a:r>
                      <a:endParaRPr lang="en-SG" sz="1400" dirty="0"/>
                    </a:p>
                  </a:txBody>
                  <a:tcPr marL="90318" marR="90318" marT="45159" marB="45159"/>
                </a:tc>
                <a:tc>
                  <a:txBody>
                    <a:bodyPr/>
                    <a:lstStyle/>
                    <a:p>
                      <a:r>
                        <a:rPr lang="en-SG" sz="1800" b="0" i="0" kern="1200" dirty="0">
                          <a:solidFill>
                            <a:schemeClr val="dk1"/>
                          </a:solidFill>
                          <a:effectLst/>
                          <a:latin typeface="+mn-lt"/>
                          <a:ea typeface="+mn-ea"/>
                          <a:cs typeface="+mn-cs"/>
                        </a:rPr>
                        <a:t>39.0</a:t>
                      </a:r>
                      <a:endParaRPr lang="en-SG" sz="1800" dirty="0"/>
                    </a:p>
                  </a:txBody>
                  <a:tcPr marL="90318" marR="90318" marT="45159" marB="45159"/>
                </a:tc>
                <a:extLst>
                  <a:ext uri="{0D108BD9-81ED-4DB2-BD59-A6C34878D82A}">
                    <a16:rowId xmlns:a16="http://schemas.microsoft.com/office/drawing/2014/main" val="2036808030"/>
                  </a:ext>
                </a:extLst>
              </a:tr>
              <a:tr h="551475">
                <a:tc>
                  <a:txBody>
                    <a:bodyPr/>
                    <a:lstStyle/>
                    <a:p>
                      <a:r>
                        <a:rPr lang="en-US" sz="1800" dirty="0"/>
                        <a:t>VIP</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Whether the passenger has paid for special VIP service during the voyage.</a:t>
                      </a:r>
                      <a:endParaRPr lang="en-SG" sz="1400" dirty="0"/>
                    </a:p>
                  </a:txBody>
                  <a:tcPr marL="90318" marR="90318" marT="45159" marB="45159"/>
                </a:tc>
                <a:tc>
                  <a:txBody>
                    <a:bodyPr/>
                    <a:lstStyle/>
                    <a:p>
                      <a:r>
                        <a:rPr lang="en-US" sz="1800" dirty="0"/>
                        <a:t>True</a:t>
                      </a:r>
                      <a:endParaRPr lang="en-SG" sz="1800" dirty="0"/>
                    </a:p>
                  </a:txBody>
                  <a:tcPr marL="90318" marR="90318" marT="45159" marB="45159"/>
                </a:tc>
                <a:extLst>
                  <a:ext uri="{0D108BD9-81ED-4DB2-BD59-A6C34878D82A}">
                    <a16:rowId xmlns:a16="http://schemas.microsoft.com/office/drawing/2014/main" val="2073322224"/>
                  </a:ext>
                </a:extLst>
              </a:tr>
              <a:tr h="813849">
                <a:tc>
                  <a:txBody>
                    <a:bodyPr/>
                    <a:lstStyle/>
                    <a:p>
                      <a:r>
                        <a:rPr lang="en-US" sz="1600" dirty="0"/>
                        <a:t>Expenditure (</a:t>
                      </a:r>
                      <a:r>
                        <a:rPr lang="en-US" sz="1600" dirty="0" err="1"/>
                        <a:t>RoomService</a:t>
                      </a:r>
                      <a:r>
                        <a:rPr lang="en-US" sz="1600" dirty="0"/>
                        <a:t>, </a:t>
                      </a:r>
                      <a:r>
                        <a:rPr lang="en-US" sz="1600" dirty="0" err="1"/>
                        <a:t>FoodCourt</a:t>
                      </a:r>
                      <a:r>
                        <a:rPr lang="en-US" sz="1600" dirty="0"/>
                        <a:t>, </a:t>
                      </a:r>
                      <a:r>
                        <a:rPr lang="en-US" sz="1600" dirty="0" err="1"/>
                        <a:t>ShoppingMall</a:t>
                      </a:r>
                      <a:r>
                        <a:rPr lang="en-US" sz="1600" dirty="0"/>
                        <a:t>, Spa, </a:t>
                      </a:r>
                      <a:r>
                        <a:rPr lang="en-US" sz="1600" dirty="0" err="1"/>
                        <a:t>VRDeck</a:t>
                      </a:r>
                      <a:endParaRPr lang="en-SG" sz="1600" dirty="0"/>
                    </a:p>
                  </a:txBody>
                  <a:tcPr marL="90318" marR="90318" marT="45159" marB="45159"/>
                </a:tc>
                <a:tc>
                  <a:txBody>
                    <a:bodyPr/>
                    <a:lstStyle/>
                    <a:p>
                      <a:r>
                        <a:rPr lang="en-US" sz="1800" dirty="0"/>
                        <a:t>Float64</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Amount the passenger has billed at each of the Spaceship Titanic's many luxury amenities.</a:t>
                      </a:r>
                      <a:endParaRPr lang="en-SG" sz="1400" dirty="0"/>
                    </a:p>
                  </a:txBody>
                  <a:tcPr marL="90318" marR="90318" marT="45159" marB="45159"/>
                </a:tc>
                <a:tc>
                  <a:txBody>
                    <a:bodyPr/>
                    <a:lstStyle/>
                    <a:p>
                      <a:r>
                        <a:rPr lang="en-US" sz="1800" dirty="0"/>
                        <a:t>3329.0</a:t>
                      </a:r>
                      <a:endParaRPr lang="en-SG" sz="1800" dirty="0"/>
                    </a:p>
                  </a:txBody>
                  <a:tcPr marL="90318" marR="90318" marT="45159" marB="45159"/>
                </a:tc>
                <a:extLst>
                  <a:ext uri="{0D108BD9-81ED-4DB2-BD59-A6C34878D82A}">
                    <a16:rowId xmlns:a16="http://schemas.microsoft.com/office/drawing/2014/main" val="550579285"/>
                  </a:ext>
                </a:extLst>
              </a:tr>
              <a:tr h="361094">
                <a:tc>
                  <a:txBody>
                    <a:bodyPr/>
                    <a:lstStyle/>
                    <a:p>
                      <a:r>
                        <a:rPr lang="en-US" sz="1800" dirty="0"/>
                        <a:t>Name</a:t>
                      </a:r>
                      <a:endParaRPr lang="en-SG" sz="1800" dirty="0"/>
                    </a:p>
                  </a:txBody>
                  <a:tcPr marL="90318" marR="90318" marT="45159" marB="45159"/>
                </a:tc>
                <a:tc>
                  <a:txBody>
                    <a:bodyPr/>
                    <a:lstStyle/>
                    <a:p>
                      <a:r>
                        <a:rPr lang="en-US" sz="1800" dirty="0"/>
                        <a:t>Object</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The first and last names of the passenger.</a:t>
                      </a:r>
                      <a:endParaRPr lang="en-SG" sz="1400" dirty="0"/>
                    </a:p>
                  </a:txBody>
                  <a:tcPr marL="90318" marR="90318" marT="45159" marB="45159"/>
                </a:tc>
                <a:tc>
                  <a:txBody>
                    <a:bodyPr/>
                    <a:lstStyle/>
                    <a:p>
                      <a:r>
                        <a:rPr lang="en-SG" sz="1800" b="0" i="0" kern="1200" dirty="0" err="1">
                          <a:solidFill>
                            <a:schemeClr val="dk1"/>
                          </a:solidFill>
                          <a:effectLst/>
                          <a:latin typeface="+mn-lt"/>
                          <a:ea typeface="+mn-ea"/>
                          <a:cs typeface="+mn-cs"/>
                        </a:rPr>
                        <a:t>Maham</a:t>
                      </a:r>
                      <a:r>
                        <a:rPr lang="en-SG" sz="1800" b="0" i="0" kern="1200" dirty="0">
                          <a:solidFill>
                            <a:schemeClr val="dk1"/>
                          </a:solidFill>
                          <a:effectLst/>
                          <a:latin typeface="+mn-lt"/>
                          <a:ea typeface="+mn-ea"/>
                          <a:cs typeface="+mn-cs"/>
                        </a:rPr>
                        <a:t> </a:t>
                      </a:r>
                      <a:r>
                        <a:rPr lang="en-SG" sz="1800" b="0" i="0" kern="1200" dirty="0" err="1">
                          <a:solidFill>
                            <a:schemeClr val="dk1"/>
                          </a:solidFill>
                          <a:effectLst/>
                          <a:latin typeface="+mn-lt"/>
                          <a:ea typeface="+mn-ea"/>
                          <a:cs typeface="+mn-cs"/>
                        </a:rPr>
                        <a:t>Ofracculy</a:t>
                      </a:r>
                      <a:endParaRPr lang="en-SG" sz="1800" dirty="0"/>
                    </a:p>
                  </a:txBody>
                  <a:tcPr marL="90318" marR="90318" marT="45159" marB="45159"/>
                </a:tc>
                <a:extLst>
                  <a:ext uri="{0D108BD9-81ED-4DB2-BD59-A6C34878D82A}">
                    <a16:rowId xmlns:a16="http://schemas.microsoft.com/office/drawing/2014/main" val="2185829569"/>
                  </a:ext>
                </a:extLst>
              </a:tr>
              <a:tr h="512012">
                <a:tc>
                  <a:txBody>
                    <a:bodyPr/>
                    <a:lstStyle/>
                    <a:p>
                      <a:r>
                        <a:rPr lang="en-US" sz="1800" dirty="0"/>
                        <a:t>Transported</a:t>
                      </a:r>
                      <a:endParaRPr lang="en-SG" sz="1800" dirty="0"/>
                    </a:p>
                  </a:txBody>
                  <a:tcPr marL="90318" marR="90318" marT="45159" marB="45159"/>
                </a:tc>
                <a:tc>
                  <a:txBody>
                    <a:bodyPr/>
                    <a:lstStyle/>
                    <a:p>
                      <a:r>
                        <a:rPr lang="en-US" sz="1800" dirty="0"/>
                        <a:t>Boolean</a:t>
                      </a:r>
                      <a:endParaRPr lang="en-SG" sz="1800" dirty="0"/>
                    </a:p>
                  </a:txBody>
                  <a:tcPr marL="90318" marR="90318" marT="45159" marB="45159"/>
                </a:tc>
                <a:tc>
                  <a:txBody>
                    <a:bodyPr/>
                    <a:lstStyle/>
                    <a:p>
                      <a:r>
                        <a:rPr lang="en-US" sz="1400" b="0" i="0" kern="1200" dirty="0">
                          <a:solidFill>
                            <a:schemeClr val="dk1"/>
                          </a:solidFill>
                          <a:effectLst/>
                          <a:latin typeface="+mn-lt"/>
                          <a:ea typeface="+mn-ea"/>
                          <a:cs typeface="+mn-cs"/>
                        </a:rPr>
                        <a:t>Whether the passenger was transported to another dimension. This is the target, the column you are trying to predict.</a:t>
                      </a:r>
                      <a:endParaRPr lang="en-SG" sz="1400" dirty="0"/>
                    </a:p>
                  </a:txBody>
                  <a:tcPr marL="90318" marR="90318" marT="45159" marB="45159"/>
                </a:tc>
                <a:tc>
                  <a:txBody>
                    <a:bodyPr/>
                    <a:lstStyle/>
                    <a:p>
                      <a:r>
                        <a:rPr lang="en-US" sz="1800" dirty="0"/>
                        <a:t>True</a:t>
                      </a:r>
                      <a:endParaRPr lang="en-SG" sz="1800" dirty="0"/>
                    </a:p>
                  </a:txBody>
                  <a:tcPr marL="90318" marR="90318" marT="45159" marB="45159"/>
                </a:tc>
                <a:extLst>
                  <a:ext uri="{0D108BD9-81ED-4DB2-BD59-A6C34878D82A}">
                    <a16:rowId xmlns:a16="http://schemas.microsoft.com/office/drawing/2014/main" val="383318547"/>
                  </a:ext>
                </a:extLst>
              </a:tr>
            </a:tbl>
          </a:graphicData>
        </a:graphic>
      </p:graphicFrame>
      <p:sp>
        <p:nvSpPr>
          <p:cNvPr id="2" name="Slide Number Placeholder 1">
            <a:extLst>
              <a:ext uri="{FF2B5EF4-FFF2-40B4-BE49-F238E27FC236}">
                <a16:creationId xmlns:a16="http://schemas.microsoft.com/office/drawing/2014/main" id="{B3C9FE6C-6F4B-BE6F-397E-E44093FD56CA}"/>
              </a:ext>
            </a:extLst>
          </p:cNvPr>
          <p:cNvSpPr>
            <a:spLocks noGrp="1"/>
          </p:cNvSpPr>
          <p:nvPr>
            <p:ph type="sldNum" sz="quarter" idx="12"/>
          </p:nvPr>
        </p:nvSpPr>
        <p:spPr/>
        <p:txBody>
          <a:bodyPr/>
          <a:lstStyle/>
          <a:p>
            <a:fld id="{57871EFB-7B9E-4E86-A89E-697E8EBB06F2}" type="slidenum">
              <a:rPr lang="en-US" smtClean="0"/>
              <a:t>3</a:t>
            </a:fld>
            <a:endParaRPr lang="en-US"/>
          </a:p>
        </p:txBody>
      </p:sp>
      <p:sp>
        <p:nvSpPr>
          <p:cNvPr id="3" name="Rectangle 2">
            <a:extLst>
              <a:ext uri="{FF2B5EF4-FFF2-40B4-BE49-F238E27FC236}">
                <a16:creationId xmlns:a16="http://schemas.microsoft.com/office/drawing/2014/main" id="{62AE433D-9F7C-13D8-C7C4-C5A9E4532FEE}"/>
              </a:ext>
            </a:extLst>
          </p:cNvPr>
          <p:cNvSpPr/>
          <p:nvPr/>
        </p:nvSpPr>
        <p:spPr>
          <a:xfrm>
            <a:off x="104931" y="304800"/>
            <a:ext cx="11962152" cy="1282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903E2A42-8E9B-9A6F-852D-845CCA21441F}"/>
              </a:ext>
            </a:extLst>
          </p:cNvPr>
          <p:cNvSpPr/>
          <p:nvPr/>
        </p:nvSpPr>
        <p:spPr>
          <a:xfrm>
            <a:off x="104931" y="2984500"/>
            <a:ext cx="11962152" cy="723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5209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ppt_x"/>
                                          </p:val>
                                        </p:tav>
                                        <p:tav tm="100000">
                                          <p:val>
                                            <p:strVal val="#ppt_x"/>
                                          </p:val>
                                        </p:tav>
                                      </p:tavLst>
                                    </p:anim>
                                    <p:anim calcmode="lin" valueType="num">
                                      <p:cBhvr additive="base">
                                        <p:cTn id="14"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837D6-7A1B-C686-4C0D-452A48FF9290}"/>
              </a:ext>
            </a:extLst>
          </p:cNvPr>
          <p:cNvSpPr>
            <a:spLocks noGrp="1"/>
          </p:cNvSpPr>
          <p:nvPr>
            <p:ph type="title"/>
          </p:nvPr>
        </p:nvSpPr>
        <p:spPr>
          <a:xfrm>
            <a:off x="5152238" y="895440"/>
            <a:ext cx="6125361" cy="1560083"/>
          </a:xfrm>
        </p:spPr>
        <p:txBody>
          <a:bodyPr vert="horz" lIns="91440" tIns="45720" rIns="91440" bIns="45720" rtlCol="0" anchor="b">
            <a:normAutofit/>
          </a:bodyPr>
          <a:lstStyle/>
          <a:p>
            <a:r>
              <a:rPr lang="en-US" sz="4100" kern="1200" dirty="0">
                <a:solidFill>
                  <a:schemeClr val="tx2"/>
                </a:solidFill>
                <a:latin typeface="+mj-lt"/>
                <a:ea typeface="+mj-ea"/>
                <a:cs typeface="+mj-cs"/>
              </a:rPr>
              <a:t>Data Exploration(Expenditure)</a:t>
            </a:r>
          </a:p>
        </p:txBody>
      </p:sp>
      <p:pic>
        <p:nvPicPr>
          <p:cNvPr id="11" name="Picture 10">
            <a:extLst>
              <a:ext uri="{FF2B5EF4-FFF2-40B4-BE49-F238E27FC236}">
                <a16:creationId xmlns:a16="http://schemas.microsoft.com/office/drawing/2014/main" id="{03AE927A-4003-BE4E-9B95-740BF07F6C0C}"/>
              </a:ext>
            </a:extLst>
          </p:cNvPr>
          <p:cNvPicPr>
            <a:picLocks noChangeAspect="1"/>
          </p:cNvPicPr>
          <p:nvPr/>
        </p:nvPicPr>
        <p:blipFill rotWithShape="1">
          <a:blip r:embed="rId2"/>
          <a:srcRect t="16" r="2" b="-172"/>
          <a:stretch/>
        </p:blipFill>
        <p:spPr>
          <a:xfrm>
            <a:off x="418479" y="1"/>
            <a:ext cx="3868616" cy="6858000"/>
          </a:xfrm>
          <a:prstGeom prst="rect">
            <a:avLst/>
          </a:prstGeom>
        </p:spPr>
      </p:pic>
      <p:cxnSp>
        <p:nvCxnSpPr>
          <p:cNvPr id="32" name="Straight Connector 3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CBBE58-A146-D61C-2967-CB084F292838}"/>
              </a:ext>
            </a:extLst>
          </p:cNvPr>
          <p:cNvSpPr txBox="1"/>
          <p:nvPr/>
        </p:nvSpPr>
        <p:spPr>
          <a:xfrm>
            <a:off x="5708016" y="2563474"/>
            <a:ext cx="5569583" cy="3494854"/>
          </a:xfrm>
          <a:prstGeom prst="rect">
            <a:avLst/>
          </a:prstGeom>
        </p:spPr>
        <p:txBody>
          <a:bodyPr vert="horz" lIns="91440" tIns="45720" rIns="91440" bIns="45720" rtlCol="0" anchor="t">
            <a:noAutofit/>
          </a:bodyPr>
          <a:lstStyle/>
          <a:p>
            <a:pPr>
              <a:lnSpc>
                <a:spcPct val="110000"/>
              </a:lnSpc>
              <a:spcAft>
                <a:spcPts val="600"/>
              </a:spcAft>
              <a:buSzPct val="70000"/>
            </a:pPr>
            <a:r>
              <a:rPr lang="en-US" sz="1600" dirty="0">
                <a:solidFill>
                  <a:schemeClr val="tx2"/>
                </a:solidFill>
                <a:latin typeface="Inter"/>
              </a:rPr>
              <a:t>Notes:</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Passengers are mostly spending little to none during the trip</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Small percentage of passengers are outliers spending more than 10k</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The amount spent by passengers drops significantly before 5000</a:t>
            </a:r>
          </a:p>
          <a:p>
            <a:pPr>
              <a:lnSpc>
                <a:spcPct val="110000"/>
              </a:lnSpc>
              <a:spcAft>
                <a:spcPts val="600"/>
              </a:spcAft>
              <a:buSzPct val="70000"/>
            </a:pPr>
            <a:r>
              <a:rPr lang="en-US" sz="1600" dirty="0">
                <a:solidFill>
                  <a:schemeClr val="tx2"/>
                </a:solidFill>
                <a:latin typeface="Inter"/>
              </a:rPr>
              <a:t>Takeaway:</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Create a new feature tracking the total spendings of all passengers</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Create a new feature to see if passengers spend anything during the trip or none at all</a:t>
            </a:r>
          </a:p>
          <a:p>
            <a:pPr marL="285750" indent="-285750">
              <a:lnSpc>
                <a:spcPct val="110000"/>
              </a:lnSpc>
              <a:spcAft>
                <a:spcPts val="600"/>
              </a:spcAft>
              <a:buSzPct val="70000"/>
              <a:buFont typeface="Arial" panose="020B0604020202020204" pitchFamily="34" charset="0"/>
              <a:buChar char="•"/>
            </a:pPr>
            <a:r>
              <a:rPr lang="en-US" sz="1600" dirty="0">
                <a:solidFill>
                  <a:schemeClr val="tx2"/>
                </a:solidFill>
                <a:latin typeface="Inter"/>
              </a:rPr>
              <a:t>Normalize to reduce skew</a:t>
            </a:r>
          </a:p>
        </p:txBody>
      </p:sp>
      <p:pic>
        <p:nvPicPr>
          <p:cNvPr id="7" name="Picture 6" descr="Chart, bar chart, treemap chart&#10;&#10;Description automatically generated">
            <a:extLst>
              <a:ext uri="{FF2B5EF4-FFF2-40B4-BE49-F238E27FC236}">
                <a16:creationId xmlns:a16="http://schemas.microsoft.com/office/drawing/2014/main" id="{8A4A7549-B598-E90F-C276-6EF0634AD1D0}"/>
              </a:ext>
            </a:extLst>
          </p:cNvPr>
          <p:cNvPicPr>
            <a:picLocks noChangeAspect="1"/>
          </p:cNvPicPr>
          <p:nvPr/>
        </p:nvPicPr>
        <p:blipFill rotWithShape="1">
          <a:blip r:embed="rId3"/>
          <a:srcRect r="-2" b="461"/>
          <a:stretch/>
        </p:blipFill>
        <p:spPr>
          <a:xfrm>
            <a:off x="344864" y="106004"/>
            <a:ext cx="4096914" cy="6645991"/>
          </a:xfrm>
          <a:prstGeom prst="rect">
            <a:avLst/>
          </a:prstGeom>
        </p:spPr>
      </p:pic>
      <p:sp>
        <p:nvSpPr>
          <p:cNvPr id="8" name="Content Placeholder 2">
            <a:extLst>
              <a:ext uri="{FF2B5EF4-FFF2-40B4-BE49-F238E27FC236}">
                <a16:creationId xmlns:a16="http://schemas.microsoft.com/office/drawing/2014/main" id="{BC2388D8-9492-291D-B535-169C90174E6A}"/>
              </a:ext>
            </a:extLst>
          </p:cNvPr>
          <p:cNvSpPr>
            <a:spLocks noGrp="1"/>
          </p:cNvSpPr>
          <p:nvPr>
            <p:ph idx="1"/>
          </p:nvPr>
        </p:nvSpPr>
        <p:spPr>
          <a:xfrm>
            <a:off x="5665448" y="2717550"/>
            <a:ext cx="5302882" cy="3494854"/>
          </a:xfrm>
        </p:spPr>
        <p:txBody>
          <a:bodyPr anchor="t">
            <a:normAutofit/>
          </a:bodyPr>
          <a:lstStyle/>
          <a:p>
            <a:pPr marL="0" indent="0">
              <a:lnSpc>
                <a:spcPct val="110000"/>
              </a:lnSpc>
              <a:buNone/>
            </a:pPr>
            <a:r>
              <a:rPr lang="en-US" sz="1800" b="0" i="0" dirty="0">
                <a:effectLst/>
                <a:latin typeface="Inter"/>
              </a:rPr>
              <a:t>Notes: </a:t>
            </a:r>
          </a:p>
          <a:p>
            <a:pPr>
              <a:lnSpc>
                <a:spcPct val="110000"/>
              </a:lnSpc>
            </a:pPr>
            <a:r>
              <a:rPr lang="en-US" sz="1800" dirty="0">
                <a:latin typeface="Inter"/>
              </a:rPr>
              <a:t>Majority of the passengers are not VIP, and VIP seems to not be an important factor to whether a passenger is transported or not.</a:t>
            </a:r>
          </a:p>
          <a:p>
            <a:pPr>
              <a:lnSpc>
                <a:spcPct val="110000"/>
              </a:lnSpc>
            </a:pPr>
            <a:r>
              <a:rPr lang="en-US" sz="1800" dirty="0">
                <a:latin typeface="Inter"/>
              </a:rPr>
              <a:t>In contrast, </a:t>
            </a:r>
            <a:r>
              <a:rPr lang="en-US" sz="1800" dirty="0" err="1">
                <a:latin typeface="Inter"/>
              </a:rPr>
              <a:t>CryoSleep</a:t>
            </a:r>
            <a:r>
              <a:rPr lang="en-US" sz="1800" dirty="0">
                <a:latin typeface="Inter"/>
              </a:rPr>
              <a:t> appears to be a useful feature.</a:t>
            </a:r>
          </a:p>
          <a:p>
            <a:pPr marL="0" indent="0">
              <a:lnSpc>
                <a:spcPct val="110000"/>
              </a:lnSpc>
              <a:buNone/>
            </a:pPr>
            <a:r>
              <a:rPr lang="en-US" sz="1800" dirty="0">
                <a:latin typeface="Inter"/>
              </a:rPr>
              <a:t>Takeaway:</a:t>
            </a:r>
          </a:p>
          <a:p>
            <a:pPr>
              <a:lnSpc>
                <a:spcPct val="110000"/>
              </a:lnSpc>
            </a:pPr>
            <a:r>
              <a:rPr lang="en-US" sz="1800" dirty="0">
                <a:latin typeface="Inter"/>
              </a:rPr>
              <a:t>Consider dropping the VIP column to prevent overfitting</a:t>
            </a:r>
          </a:p>
        </p:txBody>
      </p:sp>
      <p:sp>
        <p:nvSpPr>
          <p:cNvPr id="9" name="Title 1">
            <a:extLst>
              <a:ext uri="{FF2B5EF4-FFF2-40B4-BE49-F238E27FC236}">
                <a16:creationId xmlns:a16="http://schemas.microsoft.com/office/drawing/2014/main" id="{259BD091-7C85-1FFA-779E-57F786F0D202}"/>
              </a:ext>
            </a:extLst>
          </p:cNvPr>
          <p:cNvSpPr txBox="1">
            <a:spLocks/>
          </p:cNvSpPr>
          <p:nvPr/>
        </p:nvSpPr>
        <p:spPr>
          <a:xfrm>
            <a:off x="5152238" y="926353"/>
            <a:ext cx="6125361" cy="1560083"/>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Data </a:t>
            </a:r>
            <a:br>
              <a:rPr lang="en-US" dirty="0"/>
            </a:br>
            <a:r>
              <a:rPr lang="en-US" dirty="0"/>
              <a:t>Exploration (Categorical)</a:t>
            </a:r>
            <a:endParaRPr lang="en-SG" dirty="0"/>
          </a:p>
        </p:txBody>
      </p:sp>
      <p:sp>
        <p:nvSpPr>
          <p:cNvPr id="18" name="Title 1">
            <a:extLst>
              <a:ext uri="{FF2B5EF4-FFF2-40B4-BE49-F238E27FC236}">
                <a16:creationId xmlns:a16="http://schemas.microsoft.com/office/drawing/2014/main" id="{2BD0C47C-B9F9-4D98-9A3F-1D430891AB91}"/>
              </a:ext>
            </a:extLst>
          </p:cNvPr>
          <p:cNvSpPr txBox="1">
            <a:spLocks/>
          </p:cNvSpPr>
          <p:nvPr/>
        </p:nvSpPr>
        <p:spPr>
          <a:xfrm>
            <a:off x="368300" y="271525"/>
            <a:ext cx="10490200" cy="82836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a:t>Data Exploration</a:t>
            </a:r>
            <a:endParaRPr lang="en-SG" dirty="0"/>
          </a:p>
        </p:txBody>
      </p:sp>
      <p:pic>
        <p:nvPicPr>
          <p:cNvPr id="19" name="Picture 18" descr="Chart, pie chart&#10;&#10;Description automatically generated">
            <a:extLst>
              <a:ext uri="{FF2B5EF4-FFF2-40B4-BE49-F238E27FC236}">
                <a16:creationId xmlns:a16="http://schemas.microsoft.com/office/drawing/2014/main" id="{3F6D778D-1CB1-4DAA-1F20-A0713E1569AD}"/>
              </a:ext>
            </a:extLst>
          </p:cNvPr>
          <p:cNvPicPr>
            <a:picLocks noChangeAspect="1"/>
          </p:cNvPicPr>
          <p:nvPr/>
        </p:nvPicPr>
        <p:blipFill rotWithShape="1">
          <a:blip r:embed="rId4"/>
          <a:srcRect r="37048" b="7389"/>
          <a:stretch/>
        </p:blipFill>
        <p:spPr>
          <a:xfrm>
            <a:off x="568546" y="1350550"/>
            <a:ext cx="3257605" cy="3366647"/>
          </a:xfrm>
          <a:prstGeom prst="rect">
            <a:avLst/>
          </a:prstGeom>
        </p:spPr>
      </p:pic>
      <p:sp>
        <p:nvSpPr>
          <p:cNvPr id="20" name="Content Placeholder 2">
            <a:extLst>
              <a:ext uri="{FF2B5EF4-FFF2-40B4-BE49-F238E27FC236}">
                <a16:creationId xmlns:a16="http://schemas.microsoft.com/office/drawing/2014/main" id="{7169F982-9E10-299E-4215-09E67066BA03}"/>
              </a:ext>
            </a:extLst>
          </p:cNvPr>
          <p:cNvSpPr txBox="1">
            <a:spLocks/>
          </p:cNvSpPr>
          <p:nvPr/>
        </p:nvSpPr>
        <p:spPr>
          <a:xfrm>
            <a:off x="568546" y="4821726"/>
            <a:ext cx="3257606" cy="146770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latin typeface="Inter"/>
              </a:rPr>
              <a:t>The target is equally distributed, so we don’t have to consider under or oversampling.</a:t>
            </a:r>
            <a:endParaRPr lang="en-SG" sz="1800" dirty="0"/>
          </a:p>
        </p:txBody>
      </p:sp>
      <p:sp>
        <p:nvSpPr>
          <p:cNvPr id="21" name="Content Placeholder 2">
            <a:extLst>
              <a:ext uri="{FF2B5EF4-FFF2-40B4-BE49-F238E27FC236}">
                <a16:creationId xmlns:a16="http://schemas.microsoft.com/office/drawing/2014/main" id="{E78D7710-50C7-B15A-1E01-6F5308792BF9}"/>
              </a:ext>
            </a:extLst>
          </p:cNvPr>
          <p:cNvSpPr txBox="1">
            <a:spLocks/>
          </p:cNvSpPr>
          <p:nvPr/>
        </p:nvSpPr>
        <p:spPr>
          <a:xfrm>
            <a:off x="6117540" y="3635464"/>
            <a:ext cx="5262778" cy="263434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dirty="0">
                <a:latin typeface="Inter"/>
              </a:rPr>
              <a:t>Notes:</a:t>
            </a:r>
          </a:p>
          <a:p>
            <a:pPr>
              <a:lnSpc>
                <a:spcPct val="110000"/>
              </a:lnSpc>
            </a:pPr>
            <a:r>
              <a:rPr lang="en-US" sz="1600" dirty="0">
                <a:latin typeface="Inter"/>
              </a:rPr>
              <a:t>Passengers below 16 years old are more likely to be transported</a:t>
            </a:r>
          </a:p>
          <a:p>
            <a:pPr>
              <a:lnSpc>
                <a:spcPct val="110000"/>
              </a:lnSpc>
            </a:pPr>
            <a:r>
              <a:rPr lang="en-US" sz="1600" dirty="0">
                <a:latin typeface="Inter"/>
              </a:rPr>
              <a:t>Passengers between 18 and 40 are less likely to be transported</a:t>
            </a:r>
          </a:p>
          <a:p>
            <a:pPr>
              <a:lnSpc>
                <a:spcPct val="110000"/>
              </a:lnSpc>
            </a:pPr>
            <a:r>
              <a:rPr lang="en-US" sz="1600" dirty="0">
                <a:latin typeface="Inter"/>
              </a:rPr>
              <a:t>The number of passengers transported is more or less equal above 40 years old</a:t>
            </a:r>
          </a:p>
          <a:p>
            <a:pPr marL="0" indent="0">
              <a:lnSpc>
                <a:spcPct val="110000"/>
              </a:lnSpc>
              <a:buFont typeface="Arial" panose="020B0604020202020204" pitchFamily="34" charset="0"/>
              <a:buNone/>
            </a:pPr>
            <a:r>
              <a:rPr lang="en-US" sz="1600" dirty="0">
                <a:latin typeface="Inter"/>
              </a:rPr>
              <a:t>Takeaway:</a:t>
            </a:r>
          </a:p>
          <a:p>
            <a:pPr>
              <a:lnSpc>
                <a:spcPct val="110000"/>
              </a:lnSpc>
            </a:pPr>
            <a:r>
              <a:rPr lang="en-SG" sz="1600" dirty="0">
                <a:latin typeface="Inter"/>
              </a:rPr>
              <a:t>Create a new binning feature of age group</a:t>
            </a:r>
          </a:p>
        </p:txBody>
      </p:sp>
      <p:pic>
        <p:nvPicPr>
          <p:cNvPr id="22" name="Picture 21">
            <a:extLst>
              <a:ext uri="{FF2B5EF4-FFF2-40B4-BE49-F238E27FC236}">
                <a16:creationId xmlns:a16="http://schemas.microsoft.com/office/drawing/2014/main" id="{D8C547FA-ABF5-55DD-D0C7-D76B067056C1}"/>
              </a:ext>
            </a:extLst>
          </p:cNvPr>
          <p:cNvPicPr>
            <a:picLocks noChangeAspect="1"/>
          </p:cNvPicPr>
          <p:nvPr/>
        </p:nvPicPr>
        <p:blipFill rotWithShape="1">
          <a:blip r:embed="rId5"/>
          <a:srcRect l="2578" b="38330"/>
          <a:stretch/>
        </p:blipFill>
        <p:spPr>
          <a:xfrm>
            <a:off x="5592471" y="884301"/>
            <a:ext cx="5901535" cy="2717783"/>
          </a:xfrm>
          <a:prstGeom prst="rect">
            <a:avLst/>
          </a:prstGeom>
        </p:spPr>
      </p:pic>
      <p:sp>
        <p:nvSpPr>
          <p:cNvPr id="10" name="Rectangle 9">
            <a:extLst>
              <a:ext uri="{FF2B5EF4-FFF2-40B4-BE49-F238E27FC236}">
                <a16:creationId xmlns:a16="http://schemas.microsoft.com/office/drawing/2014/main" id="{64E391D7-5FF5-DFD5-0D19-605B4D8A39DF}"/>
              </a:ext>
            </a:extLst>
          </p:cNvPr>
          <p:cNvSpPr/>
          <p:nvPr/>
        </p:nvSpPr>
        <p:spPr>
          <a:xfrm>
            <a:off x="21540" y="-1"/>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Data Exploration</a:t>
            </a:r>
            <a:endParaRPr lang="en-SG" sz="4400" dirty="0"/>
          </a:p>
        </p:txBody>
      </p:sp>
      <p:sp>
        <p:nvSpPr>
          <p:cNvPr id="3" name="Slide Number Placeholder 2">
            <a:extLst>
              <a:ext uri="{FF2B5EF4-FFF2-40B4-BE49-F238E27FC236}">
                <a16:creationId xmlns:a16="http://schemas.microsoft.com/office/drawing/2014/main" id="{424E7C0A-0514-A120-A68C-E58664C4E2E5}"/>
              </a:ext>
            </a:extLst>
          </p:cNvPr>
          <p:cNvSpPr>
            <a:spLocks noGrp="1"/>
          </p:cNvSpPr>
          <p:nvPr>
            <p:ph type="sldNum" sz="quarter" idx="12"/>
          </p:nvPr>
        </p:nvSpPr>
        <p:spPr/>
        <p:txBody>
          <a:bodyPr/>
          <a:lstStyle/>
          <a:p>
            <a:fld id="{57871EFB-7B9E-4E86-A89E-697E8EBB06F2}" type="slidenum">
              <a:rPr lang="en-US" smtClean="0"/>
              <a:t>4</a:t>
            </a:fld>
            <a:endParaRPr lang="en-US"/>
          </a:p>
        </p:txBody>
      </p:sp>
    </p:spTree>
    <p:extLst>
      <p:ext uri="{BB962C8B-B14F-4D97-AF65-F5344CB8AC3E}">
        <p14:creationId xmlns:p14="http://schemas.microsoft.com/office/powerpoint/2010/main" val="14187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0" presetClass="exit" presetSubtype="0" fill="hold" grpId="0" nodeType="withEffect">
                                  <p:stCondLst>
                                    <p:cond delay="0"/>
                                  </p:stCondLst>
                                  <p:childTnLst>
                                    <p:animEffect transition="out" filter="fade">
                                      <p:cBhvr>
                                        <p:cTn id="25" dur="250"/>
                                        <p:tgtEl>
                                          <p:spTgt spid="15"/>
                                        </p:tgtEl>
                                      </p:cBhvr>
                                    </p:animEffect>
                                    <p:set>
                                      <p:cBhvr>
                                        <p:cTn id="26" dur="1" fill="hold">
                                          <p:stCondLst>
                                            <p:cond delay="249"/>
                                          </p:stCondLst>
                                        </p:cTn>
                                        <p:tgtEl>
                                          <p:spTgt spid="1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250"/>
                                        <p:tgtEl>
                                          <p:spTgt spid="11"/>
                                        </p:tgtEl>
                                      </p:cBhvr>
                                    </p:animEffect>
                                    <p:set>
                                      <p:cBhvr>
                                        <p:cTn id="29" dur="1" fill="hold">
                                          <p:stCondLst>
                                            <p:cond delay="249"/>
                                          </p:stCondLst>
                                        </p:cTn>
                                        <p:tgtEl>
                                          <p:spTgt spid="11"/>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250"/>
                                        <p:tgtEl>
                                          <p:spTgt spid="2"/>
                                        </p:tgtEl>
                                      </p:cBhvr>
                                    </p:animEffect>
                                    <p:set>
                                      <p:cBhvr>
                                        <p:cTn id="32" dur="1" fill="hold">
                                          <p:stCondLst>
                                            <p:cond delay="24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250"/>
                                        <p:tgtEl>
                                          <p:spTgt spid="8">
                                            <p:txEl>
                                              <p:pRg st="0" end="0"/>
                                            </p:txEl>
                                          </p:spTgt>
                                        </p:tgtEl>
                                      </p:cBhvr>
                                    </p:animEffect>
                                    <p:set>
                                      <p:cBhvr>
                                        <p:cTn id="37" dur="1" fill="hold">
                                          <p:stCondLst>
                                            <p:cond delay="249"/>
                                          </p:stCondLst>
                                        </p:cTn>
                                        <p:tgtEl>
                                          <p:spTgt spid="8">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250"/>
                                        <p:tgtEl>
                                          <p:spTgt spid="8">
                                            <p:txEl>
                                              <p:pRg st="1" end="1"/>
                                            </p:txEl>
                                          </p:spTgt>
                                        </p:tgtEl>
                                      </p:cBhvr>
                                    </p:animEffect>
                                    <p:set>
                                      <p:cBhvr>
                                        <p:cTn id="40" dur="1" fill="hold">
                                          <p:stCondLst>
                                            <p:cond delay="249"/>
                                          </p:stCondLst>
                                        </p:cTn>
                                        <p:tgtEl>
                                          <p:spTgt spid="8">
                                            <p:txEl>
                                              <p:pRg st="1" end="1"/>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250"/>
                                        <p:tgtEl>
                                          <p:spTgt spid="8">
                                            <p:txEl>
                                              <p:pRg st="2" end="2"/>
                                            </p:txEl>
                                          </p:spTgt>
                                        </p:tgtEl>
                                      </p:cBhvr>
                                    </p:animEffect>
                                    <p:set>
                                      <p:cBhvr>
                                        <p:cTn id="43" dur="1" fill="hold">
                                          <p:stCondLst>
                                            <p:cond delay="249"/>
                                          </p:stCondLst>
                                        </p:cTn>
                                        <p:tgtEl>
                                          <p:spTgt spid="8">
                                            <p:txEl>
                                              <p:pRg st="2" end="2"/>
                                            </p:txEl>
                                          </p:spTgt>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250"/>
                                        <p:tgtEl>
                                          <p:spTgt spid="8">
                                            <p:txEl>
                                              <p:pRg st="3" end="3"/>
                                            </p:txEl>
                                          </p:spTgt>
                                        </p:tgtEl>
                                      </p:cBhvr>
                                    </p:animEffect>
                                    <p:set>
                                      <p:cBhvr>
                                        <p:cTn id="46" dur="1" fill="hold">
                                          <p:stCondLst>
                                            <p:cond delay="249"/>
                                          </p:stCondLst>
                                        </p:cTn>
                                        <p:tgtEl>
                                          <p:spTgt spid="8">
                                            <p:txEl>
                                              <p:pRg st="3" end="3"/>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8">
                                            <p:txEl>
                                              <p:pRg st="4" end="4"/>
                                            </p:txEl>
                                          </p:spTgt>
                                        </p:tgtEl>
                                      </p:cBhvr>
                                    </p:animEffect>
                                    <p:set>
                                      <p:cBhvr>
                                        <p:cTn id="49" dur="1" fill="hold">
                                          <p:stCondLst>
                                            <p:cond delay="249"/>
                                          </p:stCondLst>
                                        </p:cTn>
                                        <p:tgtEl>
                                          <p:spTgt spid="8">
                                            <p:txEl>
                                              <p:pRg st="4" end="4"/>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9"/>
                                        </p:tgtEl>
                                      </p:cBhvr>
                                    </p:animEffect>
                                    <p:set>
                                      <p:cBhvr>
                                        <p:cTn id="52" dur="1" fill="hold">
                                          <p:stCondLst>
                                            <p:cond delay="249"/>
                                          </p:stCondLst>
                                        </p:cTn>
                                        <p:tgtEl>
                                          <p:spTgt spid="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50"/>
                                        <p:tgtEl>
                                          <p:spTgt spid="7"/>
                                        </p:tgtEl>
                                      </p:cBhvr>
                                    </p:animEffect>
                                    <p:set>
                                      <p:cBhvr>
                                        <p:cTn id="55" dur="1" fill="hold">
                                          <p:stCondLst>
                                            <p:cond delay="249"/>
                                          </p:stCondLst>
                                        </p:cTn>
                                        <p:tgtEl>
                                          <p:spTgt spid="7"/>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8" grpId="0" uiExpand="1" build="p"/>
      <p:bldP spid="8" grpId="1" uiExpand="1" build="p"/>
      <p:bldP spid="9" grpId="0"/>
      <p:bldP spid="9" grpId="1"/>
      <p:bldP spid="18" grpId="0"/>
      <p:bldP spid="20" grpId="0"/>
      <p:bldP spid="21"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EA76-E5A2-87E7-1EFA-8D346968B122}"/>
              </a:ext>
            </a:extLst>
          </p:cNvPr>
          <p:cNvSpPr>
            <a:spLocks noGrp="1"/>
          </p:cNvSpPr>
          <p:nvPr>
            <p:ph type="title"/>
          </p:nvPr>
        </p:nvSpPr>
        <p:spPr>
          <a:xfrm>
            <a:off x="204199" y="206866"/>
            <a:ext cx="10427840" cy="819358"/>
          </a:xfrm>
        </p:spPr>
        <p:txBody>
          <a:bodyPr/>
          <a:lstStyle/>
          <a:p>
            <a:r>
              <a:rPr lang="en-US" dirty="0"/>
              <a:t>Feature Engineering </a:t>
            </a:r>
            <a:endParaRPr lang="en-SG" dirty="0"/>
          </a:p>
        </p:txBody>
      </p:sp>
      <p:sp>
        <p:nvSpPr>
          <p:cNvPr id="3" name="Content Placeholder 2">
            <a:extLst>
              <a:ext uri="{FF2B5EF4-FFF2-40B4-BE49-F238E27FC236}">
                <a16:creationId xmlns:a16="http://schemas.microsoft.com/office/drawing/2014/main" id="{DB46F068-42F2-39BE-A660-565DE1CAFAC6}"/>
              </a:ext>
            </a:extLst>
          </p:cNvPr>
          <p:cNvSpPr>
            <a:spLocks noGrp="1"/>
          </p:cNvSpPr>
          <p:nvPr>
            <p:ph idx="1"/>
          </p:nvPr>
        </p:nvSpPr>
        <p:spPr>
          <a:xfrm>
            <a:off x="204198" y="1477351"/>
            <a:ext cx="5099211" cy="5005084"/>
          </a:xfrm>
        </p:spPr>
        <p:txBody>
          <a:bodyPr>
            <a:normAutofit/>
          </a:bodyPr>
          <a:lstStyle/>
          <a:p>
            <a:r>
              <a:rPr lang="en-US" sz="1800" b="1" u="sng" dirty="0"/>
              <a:t>For Age:</a:t>
            </a:r>
          </a:p>
          <a:p>
            <a:pPr marL="0" indent="0">
              <a:buNone/>
            </a:pPr>
            <a:r>
              <a:rPr lang="en-SG" sz="1800" dirty="0"/>
              <a:t>    - I will be binning them into 6 new age groups</a:t>
            </a:r>
          </a:p>
          <a:p>
            <a:r>
              <a:rPr lang="en-SG" sz="1800" b="1" u="sng" dirty="0"/>
              <a:t>For Expenditure:</a:t>
            </a:r>
          </a:p>
          <a:p>
            <a:pPr marL="0" indent="0">
              <a:buNone/>
            </a:pPr>
            <a:r>
              <a:rPr lang="en-SG" sz="1800" dirty="0"/>
              <a:t>  - Create two new features that tracks Total Expenditure and identify those who don’t spend at all.</a:t>
            </a:r>
          </a:p>
          <a:p>
            <a:r>
              <a:rPr lang="en-SG" sz="1800" b="1" u="sng" dirty="0"/>
              <a:t>For Groups and Group Size:</a:t>
            </a:r>
          </a:p>
          <a:p>
            <a:pPr marL="0" indent="0">
              <a:lnSpc>
                <a:spcPct val="100000"/>
              </a:lnSpc>
              <a:buNone/>
            </a:pPr>
            <a:r>
              <a:rPr lang="en-SG" sz="1800" dirty="0"/>
              <a:t>  - Extract Groups and Group Size from </a:t>
            </a:r>
          </a:p>
          <a:p>
            <a:pPr marL="0" indent="0">
              <a:lnSpc>
                <a:spcPct val="100000"/>
              </a:lnSpc>
              <a:buNone/>
            </a:pPr>
            <a:r>
              <a:rPr lang="en-SG" sz="1800" dirty="0"/>
              <a:t>the </a:t>
            </a:r>
            <a:r>
              <a:rPr lang="en-SG" sz="1800" dirty="0" err="1"/>
              <a:t>PassengerId</a:t>
            </a:r>
            <a:endParaRPr lang="en-SG" sz="1800" dirty="0"/>
          </a:p>
        </p:txBody>
      </p:sp>
      <p:pic>
        <p:nvPicPr>
          <p:cNvPr id="5" name="Picture 4">
            <a:extLst>
              <a:ext uri="{FF2B5EF4-FFF2-40B4-BE49-F238E27FC236}">
                <a16:creationId xmlns:a16="http://schemas.microsoft.com/office/drawing/2014/main" id="{24C65C4B-76BE-89A8-0ADE-6061975AEB37}"/>
              </a:ext>
            </a:extLst>
          </p:cNvPr>
          <p:cNvPicPr>
            <a:picLocks noChangeAspect="1"/>
          </p:cNvPicPr>
          <p:nvPr/>
        </p:nvPicPr>
        <p:blipFill>
          <a:blip r:embed="rId3"/>
          <a:stretch>
            <a:fillRect/>
          </a:stretch>
        </p:blipFill>
        <p:spPr>
          <a:xfrm>
            <a:off x="5617979" y="1879035"/>
            <a:ext cx="5816142" cy="2685275"/>
          </a:xfrm>
          <a:prstGeom prst="rect">
            <a:avLst/>
          </a:prstGeom>
        </p:spPr>
      </p:pic>
      <p:pic>
        <p:nvPicPr>
          <p:cNvPr id="7" name="Picture 6">
            <a:extLst>
              <a:ext uri="{FF2B5EF4-FFF2-40B4-BE49-F238E27FC236}">
                <a16:creationId xmlns:a16="http://schemas.microsoft.com/office/drawing/2014/main" id="{8DED01AF-E7A8-F405-CDE0-3EA4750B1BA7}"/>
              </a:ext>
            </a:extLst>
          </p:cNvPr>
          <p:cNvPicPr>
            <a:picLocks noChangeAspect="1"/>
          </p:cNvPicPr>
          <p:nvPr/>
        </p:nvPicPr>
        <p:blipFill>
          <a:blip r:embed="rId4"/>
          <a:stretch>
            <a:fillRect/>
          </a:stretch>
        </p:blipFill>
        <p:spPr>
          <a:xfrm>
            <a:off x="5510162" y="2258620"/>
            <a:ext cx="6582502" cy="2105169"/>
          </a:xfrm>
          <a:prstGeom prst="rect">
            <a:avLst/>
          </a:prstGeom>
        </p:spPr>
      </p:pic>
      <p:grpSp>
        <p:nvGrpSpPr>
          <p:cNvPr id="4" name="Group 3">
            <a:extLst>
              <a:ext uri="{FF2B5EF4-FFF2-40B4-BE49-F238E27FC236}">
                <a16:creationId xmlns:a16="http://schemas.microsoft.com/office/drawing/2014/main" id="{00266895-E045-A20F-4805-E1A3DC46CA58}"/>
              </a:ext>
            </a:extLst>
          </p:cNvPr>
          <p:cNvGrpSpPr/>
          <p:nvPr/>
        </p:nvGrpSpPr>
        <p:grpSpPr>
          <a:xfrm>
            <a:off x="6311801" y="1105776"/>
            <a:ext cx="4428499" cy="4564100"/>
            <a:chOff x="7972423" y="2209731"/>
            <a:chExt cx="3871942" cy="3990501"/>
          </a:xfrm>
        </p:grpSpPr>
        <p:pic>
          <p:nvPicPr>
            <p:cNvPr id="11" name="Picture 10">
              <a:extLst>
                <a:ext uri="{FF2B5EF4-FFF2-40B4-BE49-F238E27FC236}">
                  <a16:creationId xmlns:a16="http://schemas.microsoft.com/office/drawing/2014/main" id="{6955CB74-370E-A038-152E-7C8B4EDA2BAC}"/>
                </a:ext>
              </a:extLst>
            </p:cNvPr>
            <p:cNvPicPr>
              <a:picLocks noChangeAspect="1"/>
            </p:cNvPicPr>
            <p:nvPr/>
          </p:nvPicPr>
          <p:blipFill rotWithShape="1">
            <a:blip r:embed="rId5"/>
            <a:srcRect l="49419"/>
            <a:stretch/>
          </p:blipFill>
          <p:spPr>
            <a:xfrm>
              <a:off x="7972424" y="4225650"/>
              <a:ext cx="3871941" cy="1974582"/>
            </a:xfrm>
            <a:prstGeom prst="rect">
              <a:avLst/>
            </a:prstGeom>
          </p:spPr>
        </p:pic>
        <p:pic>
          <p:nvPicPr>
            <p:cNvPr id="9" name="Picture 8">
              <a:extLst>
                <a:ext uri="{FF2B5EF4-FFF2-40B4-BE49-F238E27FC236}">
                  <a16:creationId xmlns:a16="http://schemas.microsoft.com/office/drawing/2014/main" id="{1CBEC1C7-54F4-5706-0D45-5A510E8E36B7}"/>
                </a:ext>
              </a:extLst>
            </p:cNvPr>
            <p:cNvPicPr>
              <a:picLocks noChangeAspect="1"/>
            </p:cNvPicPr>
            <p:nvPr/>
          </p:nvPicPr>
          <p:blipFill rotWithShape="1">
            <a:blip r:embed="rId5"/>
            <a:srcRect r="50456"/>
            <a:stretch/>
          </p:blipFill>
          <p:spPr>
            <a:xfrm>
              <a:off x="7972423" y="2209731"/>
              <a:ext cx="3871941" cy="2015919"/>
            </a:xfrm>
            <a:prstGeom prst="rect">
              <a:avLst/>
            </a:prstGeom>
          </p:spPr>
        </p:pic>
      </p:grpSp>
      <p:sp>
        <p:nvSpPr>
          <p:cNvPr id="10" name="Content Placeholder 2">
            <a:extLst>
              <a:ext uri="{FF2B5EF4-FFF2-40B4-BE49-F238E27FC236}">
                <a16:creationId xmlns:a16="http://schemas.microsoft.com/office/drawing/2014/main" id="{15F523EB-93A9-E55A-248D-9FFDA8504AB3}"/>
              </a:ext>
            </a:extLst>
          </p:cNvPr>
          <p:cNvSpPr txBox="1">
            <a:spLocks/>
          </p:cNvSpPr>
          <p:nvPr/>
        </p:nvSpPr>
        <p:spPr>
          <a:xfrm>
            <a:off x="299308" y="3781129"/>
            <a:ext cx="5099211" cy="2402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u="sng" dirty="0"/>
              <a:t>For Travelling Solo:</a:t>
            </a:r>
          </a:p>
          <a:p>
            <a:pPr marL="0" indent="0">
              <a:buNone/>
            </a:pPr>
            <a:r>
              <a:rPr lang="en-SG" sz="1800" dirty="0"/>
              <a:t>  - After extracting the group sizes find those passengers that has a group size of 1 and classify them as solo travellers.</a:t>
            </a:r>
          </a:p>
        </p:txBody>
      </p:sp>
      <p:sp>
        <p:nvSpPr>
          <p:cNvPr id="12" name="Title 1">
            <a:extLst>
              <a:ext uri="{FF2B5EF4-FFF2-40B4-BE49-F238E27FC236}">
                <a16:creationId xmlns:a16="http://schemas.microsoft.com/office/drawing/2014/main" id="{A07BC90A-2334-9230-0234-8A085B6B3A3A}"/>
              </a:ext>
            </a:extLst>
          </p:cNvPr>
          <p:cNvSpPr txBox="1">
            <a:spLocks/>
          </p:cNvSpPr>
          <p:nvPr/>
        </p:nvSpPr>
        <p:spPr>
          <a:xfrm>
            <a:off x="204199" y="206866"/>
            <a:ext cx="10427840" cy="81935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Feature Engineering </a:t>
            </a:r>
            <a:endParaRPr lang="en-SG" dirty="0"/>
          </a:p>
        </p:txBody>
      </p:sp>
      <p:pic>
        <p:nvPicPr>
          <p:cNvPr id="13" name="Picture 12">
            <a:extLst>
              <a:ext uri="{FF2B5EF4-FFF2-40B4-BE49-F238E27FC236}">
                <a16:creationId xmlns:a16="http://schemas.microsoft.com/office/drawing/2014/main" id="{44FCF5E6-8E23-F1AC-6C86-143F5A1B9A7A}"/>
              </a:ext>
            </a:extLst>
          </p:cNvPr>
          <p:cNvPicPr>
            <a:picLocks noChangeAspect="1"/>
          </p:cNvPicPr>
          <p:nvPr/>
        </p:nvPicPr>
        <p:blipFill>
          <a:blip r:embed="rId6"/>
          <a:stretch>
            <a:fillRect/>
          </a:stretch>
        </p:blipFill>
        <p:spPr>
          <a:xfrm>
            <a:off x="6096000" y="1304629"/>
            <a:ext cx="5449060" cy="2124371"/>
          </a:xfrm>
          <a:prstGeom prst="rect">
            <a:avLst/>
          </a:prstGeom>
        </p:spPr>
      </p:pic>
      <p:pic>
        <p:nvPicPr>
          <p:cNvPr id="14" name="Picture 13">
            <a:extLst>
              <a:ext uri="{FF2B5EF4-FFF2-40B4-BE49-F238E27FC236}">
                <a16:creationId xmlns:a16="http://schemas.microsoft.com/office/drawing/2014/main" id="{1C9CD035-74C0-9660-516A-FF9EAE371E27}"/>
              </a:ext>
            </a:extLst>
          </p:cNvPr>
          <p:cNvPicPr>
            <a:picLocks noChangeAspect="1"/>
          </p:cNvPicPr>
          <p:nvPr/>
        </p:nvPicPr>
        <p:blipFill>
          <a:blip r:embed="rId7"/>
          <a:stretch>
            <a:fillRect/>
          </a:stretch>
        </p:blipFill>
        <p:spPr>
          <a:xfrm>
            <a:off x="299308" y="1304629"/>
            <a:ext cx="4477375" cy="2114845"/>
          </a:xfrm>
          <a:prstGeom prst="rect">
            <a:avLst/>
          </a:prstGeom>
        </p:spPr>
      </p:pic>
      <p:sp>
        <p:nvSpPr>
          <p:cNvPr id="15" name="Content Placeholder 2">
            <a:extLst>
              <a:ext uri="{FF2B5EF4-FFF2-40B4-BE49-F238E27FC236}">
                <a16:creationId xmlns:a16="http://schemas.microsoft.com/office/drawing/2014/main" id="{F9D00A52-E32A-1599-846B-FEEA0DA0A1FA}"/>
              </a:ext>
            </a:extLst>
          </p:cNvPr>
          <p:cNvSpPr txBox="1">
            <a:spLocks/>
          </p:cNvSpPr>
          <p:nvPr/>
        </p:nvSpPr>
        <p:spPr>
          <a:xfrm>
            <a:off x="6096000" y="3781129"/>
            <a:ext cx="5099211" cy="2402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u="sng" dirty="0"/>
              <a:t>For Family Size:</a:t>
            </a:r>
          </a:p>
          <a:p>
            <a:pPr marL="0" indent="0">
              <a:buNone/>
            </a:pPr>
            <a:r>
              <a:rPr lang="en-SG" sz="1800" dirty="0"/>
              <a:t>  - Extract last names of passengers</a:t>
            </a:r>
          </a:p>
          <a:p>
            <a:pPr marL="0" indent="0">
              <a:buNone/>
            </a:pPr>
            <a:r>
              <a:rPr lang="en-SG" sz="1800" dirty="0"/>
              <a:t>  - Group those with same last names together</a:t>
            </a:r>
          </a:p>
          <a:p>
            <a:pPr marL="0" indent="0">
              <a:buNone/>
            </a:pPr>
            <a:r>
              <a:rPr lang="en-SG" sz="1800" dirty="0"/>
              <a:t>  - Count the number of family members.</a:t>
            </a:r>
          </a:p>
        </p:txBody>
      </p:sp>
      <p:sp>
        <p:nvSpPr>
          <p:cNvPr id="19" name="Title 1">
            <a:extLst>
              <a:ext uri="{FF2B5EF4-FFF2-40B4-BE49-F238E27FC236}">
                <a16:creationId xmlns:a16="http://schemas.microsoft.com/office/drawing/2014/main" id="{4D51A495-58D0-A312-87D3-879CC29655DC}"/>
              </a:ext>
            </a:extLst>
          </p:cNvPr>
          <p:cNvSpPr txBox="1">
            <a:spLocks/>
          </p:cNvSpPr>
          <p:nvPr/>
        </p:nvSpPr>
        <p:spPr>
          <a:xfrm>
            <a:off x="204199" y="206866"/>
            <a:ext cx="10427840" cy="81935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a:t>Feature Engineering </a:t>
            </a:r>
            <a:endParaRPr lang="en-SG" dirty="0"/>
          </a:p>
        </p:txBody>
      </p:sp>
      <p:pic>
        <p:nvPicPr>
          <p:cNvPr id="20" name="Picture 19">
            <a:extLst>
              <a:ext uri="{FF2B5EF4-FFF2-40B4-BE49-F238E27FC236}">
                <a16:creationId xmlns:a16="http://schemas.microsoft.com/office/drawing/2014/main" id="{91C625D6-7A22-C2C4-8478-454D7BF9804D}"/>
              </a:ext>
            </a:extLst>
          </p:cNvPr>
          <p:cNvPicPr>
            <a:picLocks noChangeAspect="1"/>
          </p:cNvPicPr>
          <p:nvPr/>
        </p:nvPicPr>
        <p:blipFill>
          <a:blip r:embed="rId8"/>
          <a:stretch>
            <a:fillRect/>
          </a:stretch>
        </p:blipFill>
        <p:spPr>
          <a:xfrm>
            <a:off x="509021" y="1026224"/>
            <a:ext cx="4557929" cy="5556333"/>
          </a:xfrm>
          <a:prstGeom prst="rect">
            <a:avLst/>
          </a:prstGeom>
        </p:spPr>
      </p:pic>
      <p:sp>
        <p:nvSpPr>
          <p:cNvPr id="21" name="Content Placeholder 2">
            <a:extLst>
              <a:ext uri="{FF2B5EF4-FFF2-40B4-BE49-F238E27FC236}">
                <a16:creationId xmlns:a16="http://schemas.microsoft.com/office/drawing/2014/main" id="{BB42EE07-71FD-5E04-064D-5F6865FC49EA}"/>
              </a:ext>
            </a:extLst>
          </p:cNvPr>
          <p:cNvSpPr txBox="1">
            <a:spLocks/>
          </p:cNvSpPr>
          <p:nvPr/>
        </p:nvSpPr>
        <p:spPr>
          <a:xfrm>
            <a:off x="5299889" y="1026224"/>
            <a:ext cx="5099211" cy="24027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u="sng" dirty="0"/>
              <a:t>For Cabin:</a:t>
            </a:r>
          </a:p>
          <a:p>
            <a:pPr marL="0" indent="0">
              <a:buNone/>
            </a:pPr>
            <a:r>
              <a:rPr lang="en-SG" sz="1800" dirty="0"/>
              <a:t>  - Extract the cabin deck, number and side from the Cabin column.</a:t>
            </a:r>
          </a:p>
          <a:p>
            <a:pPr marL="0" indent="0">
              <a:buNone/>
            </a:pPr>
            <a:r>
              <a:rPr lang="en-SG" sz="1800" dirty="0"/>
              <a:t>- Cabin number binned by values of 300 cabins</a:t>
            </a:r>
          </a:p>
        </p:txBody>
      </p:sp>
      <p:pic>
        <p:nvPicPr>
          <p:cNvPr id="22" name="Picture 21">
            <a:extLst>
              <a:ext uri="{FF2B5EF4-FFF2-40B4-BE49-F238E27FC236}">
                <a16:creationId xmlns:a16="http://schemas.microsoft.com/office/drawing/2014/main" id="{567337D1-C94E-B166-D043-79BB641157F2}"/>
              </a:ext>
            </a:extLst>
          </p:cNvPr>
          <p:cNvPicPr>
            <a:picLocks noChangeAspect="1"/>
          </p:cNvPicPr>
          <p:nvPr/>
        </p:nvPicPr>
        <p:blipFill>
          <a:blip r:embed="rId9"/>
          <a:stretch>
            <a:fillRect/>
          </a:stretch>
        </p:blipFill>
        <p:spPr>
          <a:xfrm>
            <a:off x="5299889" y="3670300"/>
            <a:ext cx="6017331" cy="2886857"/>
          </a:xfrm>
          <a:prstGeom prst="rect">
            <a:avLst/>
          </a:prstGeom>
        </p:spPr>
      </p:pic>
      <p:sp>
        <p:nvSpPr>
          <p:cNvPr id="6" name="Rectangle 5">
            <a:extLst>
              <a:ext uri="{FF2B5EF4-FFF2-40B4-BE49-F238E27FC236}">
                <a16:creationId xmlns:a16="http://schemas.microsoft.com/office/drawing/2014/main" id="{E2A43D87-AFC2-F0F3-F655-EB46C8D5CBC6}"/>
              </a:ext>
            </a:extLst>
          </p:cNvPr>
          <p:cNvSpPr/>
          <p:nvPr/>
        </p:nvSpPr>
        <p:spPr>
          <a:xfrm>
            <a:off x="0" y="-17535"/>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Feature Engineering</a:t>
            </a:r>
            <a:endParaRPr lang="en-SG" sz="4400" dirty="0"/>
          </a:p>
        </p:txBody>
      </p:sp>
      <p:sp>
        <p:nvSpPr>
          <p:cNvPr id="8" name="Slide Number Placeholder 7">
            <a:extLst>
              <a:ext uri="{FF2B5EF4-FFF2-40B4-BE49-F238E27FC236}">
                <a16:creationId xmlns:a16="http://schemas.microsoft.com/office/drawing/2014/main" id="{218B1896-BA20-6F22-BA16-8D2A068617F8}"/>
              </a:ext>
            </a:extLst>
          </p:cNvPr>
          <p:cNvSpPr>
            <a:spLocks noGrp="1"/>
          </p:cNvSpPr>
          <p:nvPr>
            <p:ph type="sldNum" sz="quarter" idx="12"/>
          </p:nvPr>
        </p:nvSpPr>
        <p:spPr/>
        <p:txBody>
          <a:bodyPr/>
          <a:lstStyle/>
          <a:p>
            <a:fld id="{57871EFB-7B9E-4E86-A89E-697E8EBB06F2}" type="slidenum">
              <a:rPr lang="en-US" smtClean="0"/>
              <a:t>5</a:t>
            </a:fld>
            <a:endParaRPr lang="en-US"/>
          </a:p>
        </p:txBody>
      </p:sp>
    </p:spTree>
    <p:extLst>
      <p:ext uri="{BB962C8B-B14F-4D97-AF65-F5344CB8AC3E}">
        <p14:creationId xmlns:p14="http://schemas.microsoft.com/office/powerpoint/2010/main" val="277032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
                                            <p:txEl>
                                              <p:pRg st="0" end="0"/>
                                            </p:txEl>
                                          </p:spTgt>
                                        </p:tgtEl>
                                      </p:cBhvr>
                                    </p:animEffect>
                                    <p:set>
                                      <p:cBhvr>
                                        <p:cTn id="31" dur="1" fill="hold">
                                          <p:stCondLst>
                                            <p:cond delay="499"/>
                                          </p:stCondLst>
                                        </p:cTn>
                                        <p:tgtEl>
                                          <p:spTgt spid="3">
                                            <p:txEl>
                                              <p:pRg st="0" end="0"/>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
                                            <p:txEl>
                                              <p:pRg st="1" end="1"/>
                                            </p:txEl>
                                          </p:spTgt>
                                        </p:tgtEl>
                                      </p:cBhvr>
                                    </p:animEffect>
                                    <p:set>
                                      <p:cBhvr>
                                        <p:cTn id="34" dur="1" fill="hold">
                                          <p:stCondLst>
                                            <p:cond delay="499"/>
                                          </p:stCondLst>
                                        </p:cTn>
                                        <p:tgtEl>
                                          <p:spTgt spid="3">
                                            <p:txEl>
                                              <p:pRg st="1" end="1"/>
                                            </p:txEl>
                                          </p:spTgt>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
                                            <p:txEl>
                                              <p:pRg st="2" end="2"/>
                                            </p:txEl>
                                          </p:spTgt>
                                        </p:tgtEl>
                                      </p:cBhvr>
                                    </p:animEffect>
                                    <p:set>
                                      <p:cBhvr>
                                        <p:cTn id="37" dur="1" fill="hold">
                                          <p:stCondLst>
                                            <p:cond delay="499"/>
                                          </p:stCondLst>
                                        </p:cTn>
                                        <p:tgtEl>
                                          <p:spTgt spid="3">
                                            <p:txEl>
                                              <p:pRg st="2" end="2"/>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
                                            <p:txEl>
                                              <p:pRg st="3" end="3"/>
                                            </p:txEl>
                                          </p:spTgt>
                                        </p:tgtEl>
                                      </p:cBhvr>
                                    </p:animEffect>
                                    <p:set>
                                      <p:cBhvr>
                                        <p:cTn id="40" dur="1" fill="hold">
                                          <p:stCondLst>
                                            <p:cond delay="499"/>
                                          </p:stCondLst>
                                        </p:cTn>
                                        <p:tgtEl>
                                          <p:spTgt spid="3">
                                            <p:txEl>
                                              <p:pRg st="3" end="3"/>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3">
                                            <p:txEl>
                                              <p:pRg st="4" end="4"/>
                                            </p:txEl>
                                          </p:spTgt>
                                        </p:tgtEl>
                                      </p:cBhvr>
                                    </p:animEffect>
                                    <p:set>
                                      <p:cBhvr>
                                        <p:cTn id="43" dur="1" fill="hold">
                                          <p:stCondLst>
                                            <p:cond delay="499"/>
                                          </p:stCondLst>
                                        </p:cTn>
                                        <p:tgtEl>
                                          <p:spTgt spid="3">
                                            <p:txEl>
                                              <p:pRg st="4" end="4"/>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
                                            <p:txEl>
                                              <p:pRg st="5" end="5"/>
                                            </p:txEl>
                                          </p:spTgt>
                                        </p:tgtEl>
                                      </p:cBhvr>
                                    </p:animEffect>
                                    <p:set>
                                      <p:cBhvr>
                                        <p:cTn id="46" dur="1" fill="hold">
                                          <p:stCondLst>
                                            <p:cond delay="499"/>
                                          </p:stCondLst>
                                        </p:cTn>
                                        <p:tgtEl>
                                          <p:spTgt spid="3">
                                            <p:txEl>
                                              <p:pRg st="5" end="5"/>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
                                            <p:txEl>
                                              <p:pRg st="6" end="6"/>
                                            </p:txEl>
                                          </p:spTgt>
                                        </p:tgtEl>
                                      </p:cBhvr>
                                    </p:animEffect>
                                    <p:set>
                                      <p:cBhvr>
                                        <p:cTn id="49" dur="1" fill="hold">
                                          <p:stCondLst>
                                            <p:cond delay="499"/>
                                          </p:stCondLst>
                                        </p:cTn>
                                        <p:tgtEl>
                                          <p:spTgt spid="3">
                                            <p:txEl>
                                              <p:pRg st="6" end="6"/>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250"/>
                                        <p:tgtEl>
                                          <p:spTgt spid="10"/>
                                        </p:tgtEl>
                                      </p:cBhvr>
                                    </p:animEffect>
                                    <p:set>
                                      <p:cBhvr>
                                        <p:cTn id="69" dur="1" fill="hold">
                                          <p:stCondLst>
                                            <p:cond delay="249"/>
                                          </p:stCondLst>
                                        </p:cTn>
                                        <p:tgtEl>
                                          <p:spTgt spid="1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50"/>
                                        <p:tgtEl>
                                          <p:spTgt spid="13"/>
                                        </p:tgtEl>
                                      </p:cBhvr>
                                    </p:animEffect>
                                    <p:set>
                                      <p:cBhvr>
                                        <p:cTn id="72" dur="1" fill="hold">
                                          <p:stCondLst>
                                            <p:cond delay="249"/>
                                          </p:stCondLst>
                                        </p:cTn>
                                        <p:tgtEl>
                                          <p:spTgt spid="13"/>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50"/>
                                        <p:tgtEl>
                                          <p:spTgt spid="14"/>
                                        </p:tgtEl>
                                      </p:cBhvr>
                                    </p:animEffect>
                                    <p:set>
                                      <p:cBhvr>
                                        <p:cTn id="75" dur="1" fill="hold">
                                          <p:stCondLst>
                                            <p:cond delay="249"/>
                                          </p:stCondLst>
                                        </p:cTn>
                                        <p:tgtEl>
                                          <p:spTgt spid="1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50"/>
                                        <p:tgtEl>
                                          <p:spTgt spid="15"/>
                                        </p:tgtEl>
                                      </p:cBhvr>
                                    </p:animEffect>
                                    <p:set>
                                      <p:cBhvr>
                                        <p:cTn id="78" dur="1" fill="hold">
                                          <p:stCondLst>
                                            <p:cond delay="249"/>
                                          </p:stCondLst>
                                        </p:cTn>
                                        <p:tgtEl>
                                          <p:spTgt spid="15"/>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par>
                                <p:cTn id="82" presetID="10" presetClass="entr" presetSubtype="0"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0" grpId="0"/>
      <p:bldP spid="10" grpId="1"/>
      <p:bldP spid="15" grpId="0"/>
      <p:bldP spid="15" grpId="1"/>
      <p:bldP spid="19" grpId="0"/>
      <p:bldP spid="21"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95AF5-0488-348C-3C01-EA888F93EE56}"/>
              </a:ext>
            </a:extLst>
          </p:cNvPr>
          <p:cNvSpPr>
            <a:spLocks noGrp="1"/>
          </p:cNvSpPr>
          <p:nvPr>
            <p:ph type="title"/>
          </p:nvPr>
        </p:nvSpPr>
        <p:spPr>
          <a:xfrm>
            <a:off x="952500" y="486660"/>
            <a:ext cx="5262778" cy="868024"/>
          </a:xfrm>
        </p:spPr>
        <p:txBody>
          <a:bodyPr anchor="b">
            <a:normAutofit/>
          </a:bodyPr>
          <a:lstStyle/>
          <a:p>
            <a:r>
              <a:rPr lang="en-US" dirty="0"/>
              <a:t>Missing Data</a:t>
            </a:r>
            <a:endParaRPr lang="en-SG" dirty="0"/>
          </a:p>
        </p:txBody>
      </p:sp>
      <p:sp>
        <p:nvSpPr>
          <p:cNvPr id="3" name="Content Placeholder 2">
            <a:extLst>
              <a:ext uri="{FF2B5EF4-FFF2-40B4-BE49-F238E27FC236}">
                <a16:creationId xmlns:a16="http://schemas.microsoft.com/office/drawing/2014/main" id="{426F7682-F87C-A5CF-2085-F3765E5EC29B}"/>
              </a:ext>
            </a:extLst>
          </p:cNvPr>
          <p:cNvSpPr>
            <a:spLocks noGrp="1"/>
          </p:cNvSpPr>
          <p:nvPr>
            <p:ph idx="1"/>
          </p:nvPr>
        </p:nvSpPr>
        <p:spPr>
          <a:xfrm>
            <a:off x="4493282" y="1630024"/>
            <a:ext cx="6962117" cy="3159001"/>
          </a:xfrm>
        </p:spPr>
        <p:txBody>
          <a:bodyPr anchor="t">
            <a:noAutofit/>
          </a:bodyPr>
          <a:lstStyle/>
          <a:p>
            <a:pPr>
              <a:lnSpc>
                <a:spcPct val="110000"/>
              </a:lnSpc>
            </a:pPr>
            <a:r>
              <a:rPr lang="en-US" sz="1600" dirty="0">
                <a:latin typeface="Inter"/>
              </a:rPr>
              <a:t>Even though the percentage of the missing values of each features are small,  about 25% of all passengers have atleast 1 missing value.</a:t>
            </a:r>
          </a:p>
          <a:p>
            <a:pPr>
              <a:lnSpc>
                <a:spcPct val="110000"/>
              </a:lnSpc>
            </a:pPr>
            <a:r>
              <a:rPr lang="en-US" sz="1600" dirty="0">
                <a:latin typeface="Inter"/>
              </a:rPr>
              <a:t>It makes more sense to fill in the missing values than just dropping them</a:t>
            </a:r>
          </a:p>
          <a:p>
            <a:pPr>
              <a:lnSpc>
                <a:spcPct val="110000"/>
              </a:lnSpc>
            </a:pPr>
            <a:r>
              <a:rPr lang="en-US" sz="1600" dirty="0">
                <a:latin typeface="Inter"/>
              </a:rPr>
              <a:t>Even though the </a:t>
            </a:r>
            <a:r>
              <a:rPr lang="en-US" sz="1600" b="1" dirty="0">
                <a:latin typeface="Inter"/>
              </a:rPr>
              <a:t>easiest</a:t>
            </a:r>
            <a:r>
              <a:rPr lang="en-US" sz="1600" dirty="0">
                <a:latin typeface="Inter"/>
              </a:rPr>
              <a:t> way to fill in the null values are with </a:t>
            </a:r>
            <a:r>
              <a:rPr lang="en-US" sz="1600" b="1" dirty="0">
                <a:latin typeface="Inter"/>
              </a:rPr>
              <a:t>median</a:t>
            </a:r>
            <a:r>
              <a:rPr lang="en-US" sz="1600" dirty="0">
                <a:latin typeface="Inter"/>
              </a:rPr>
              <a:t> and </a:t>
            </a:r>
            <a:r>
              <a:rPr lang="en-US" sz="1600" b="1" dirty="0">
                <a:latin typeface="Inter"/>
              </a:rPr>
              <a:t>mode</a:t>
            </a:r>
            <a:r>
              <a:rPr lang="en-US" sz="1600" dirty="0">
                <a:latin typeface="Inter"/>
              </a:rPr>
              <a:t> and it will be “good enough”, but to maximize the accuracy of the model  we need to look for patterns within the missing data. We can do this by looking at </a:t>
            </a:r>
            <a:r>
              <a:rPr lang="en-US" sz="1600" b="1" dirty="0">
                <a:latin typeface="Inter"/>
              </a:rPr>
              <a:t>joint distribution</a:t>
            </a:r>
            <a:r>
              <a:rPr lang="en-US" sz="1600" dirty="0">
                <a:latin typeface="Inter"/>
              </a:rPr>
              <a:t> of features, e.g. do passengers from the same group have the same family name?</a:t>
            </a:r>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BDB66BB-78F8-3C0F-FDC3-4848B1CB23B1}"/>
              </a:ext>
            </a:extLst>
          </p:cNvPr>
          <p:cNvSpPr>
            <a:spLocks noGrp="1"/>
          </p:cNvSpPr>
          <p:nvPr>
            <p:ph type="sldNum" sz="quarter" idx="12"/>
          </p:nvPr>
        </p:nvSpPr>
        <p:spPr/>
        <p:txBody>
          <a:bodyPr/>
          <a:lstStyle/>
          <a:p>
            <a:fld id="{57871EFB-7B9E-4E86-A89E-697E8EBB06F2}" type="slidenum">
              <a:rPr lang="en-US" smtClean="0"/>
              <a:t>6</a:t>
            </a:fld>
            <a:endParaRPr lang="en-US"/>
          </a:p>
        </p:txBody>
      </p:sp>
      <p:sp>
        <p:nvSpPr>
          <p:cNvPr id="6" name="Rectangle 5">
            <a:extLst>
              <a:ext uri="{FF2B5EF4-FFF2-40B4-BE49-F238E27FC236}">
                <a16:creationId xmlns:a16="http://schemas.microsoft.com/office/drawing/2014/main" id="{54E2E36E-706E-9378-BB44-D127798FA60E}"/>
              </a:ext>
            </a:extLst>
          </p:cNvPr>
          <p:cNvSpPr/>
          <p:nvPr/>
        </p:nvSpPr>
        <p:spPr>
          <a:xfrm>
            <a:off x="4140200" y="6057900"/>
            <a:ext cx="723900" cy="56322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A2AC569D-15E2-9878-D1E8-CA2AA59B0086}"/>
              </a:ext>
            </a:extLst>
          </p:cNvPr>
          <p:cNvPicPr>
            <a:picLocks noChangeAspect="1"/>
          </p:cNvPicPr>
          <p:nvPr/>
        </p:nvPicPr>
        <p:blipFill>
          <a:blip r:embed="rId2"/>
          <a:stretch>
            <a:fillRect/>
          </a:stretch>
        </p:blipFill>
        <p:spPr>
          <a:xfrm>
            <a:off x="4493283" y="4534858"/>
            <a:ext cx="4553585" cy="2086266"/>
          </a:xfrm>
          <a:prstGeom prst="rect">
            <a:avLst/>
          </a:prstGeom>
        </p:spPr>
      </p:pic>
      <p:pic>
        <p:nvPicPr>
          <p:cNvPr id="5" name="Picture 4">
            <a:extLst>
              <a:ext uri="{FF2B5EF4-FFF2-40B4-BE49-F238E27FC236}">
                <a16:creationId xmlns:a16="http://schemas.microsoft.com/office/drawing/2014/main" id="{6C1D63C3-CC39-3352-F4FE-760335A20610}"/>
              </a:ext>
            </a:extLst>
          </p:cNvPr>
          <p:cNvPicPr>
            <a:picLocks noChangeAspect="1"/>
          </p:cNvPicPr>
          <p:nvPr/>
        </p:nvPicPr>
        <p:blipFill>
          <a:blip r:embed="rId3"/>
          <a:stretch>
            <a:fillRect/>
          </a:stretch>
        </p:blipFill>
        <p:spPr>
          <a:xfrm>
            <a:off x="947114" y="1630024"/>
            <a:ext cx="3476946" cy="4991100"/>
          </a:xfrm>
          <a:prstGeom prst="rect">
            <a:avLst/>
          </a:prstGeom>
        </p:spPr>
      </p:pic>
    </p:spTree>
    <p:extLst>
      <p:ext uri="{BB962C8B-B14F-4D97-AF65-F5344CB8AC3E}">
        <p14:creationId xmlns:p14="http://schemas.microsoft.com/office/powerpoint/2010/main" val="18384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D1CBE70-4D9B-CC02-921B-B54C60B5BE7C}"/>
              </a:ext>
            </a:extLst>
          </p:cNvPr>
          <p:cNvGrpSpPr/>
          <p:nvPr/>
        </p:nvGrpSpPr>
        <p:grpSpPr>
          <a:xfrm>
            <a:off x="4153451" y="823225"/>
            <a:ext cx="7729798" cy="2499686"/>
            <a:chOff x="3102907" y="5581439"/>
            <a:chExt cx="9573961" cy="3096057"/>
          </a:xfrm>
        </p:grpSpPr>
        <p:pic>
          <p:nvPicPr>
            <p:cNvPr id="14" name="Picture 13">
              <a:extLst>
                <a:ext uri="{FF2B5EF4-FFF2-40B4-BE49-F238E27FC236}">
                  <a16:creationId xmlns:a16="http://schemas.microsoft.com/office/drawing/2014/main" id="{4A02FEA9-7F42-1849-AF32-10EAD78FE1E4}"/>
                </a:ext>
              </a:extLst>
            </p:cNvPr>
            <p:cNvPicPr>
              <a:picLocks noChangeAspect="1"/>
            </p:cNvPicPr>
            <p:nvPr/>
          </p:nvPicPr>
          <p:blipFill>
            <a:blip r:embed="rId3"/>
            <a:stretch>
              <a:fillRect/>
            </a:stretch>
          </p:blipFill>
          <p:spPr>
            <a:xfrm>
              <a:off x="3102907" y="5581439"/>
              <a:ext cx="2924583" cy="3096057"/>
            </a:xfrm>
            <a:prstGeom prst="rect">
              <a:avLst/>
            </a:prstGeom>
          </p:spPr>
        </p:pic>
        <p:pic>
          <p:nvPicPr>
            <p:cNvPr id="15" name="Picture 14">
              <a:extLst>
                <a:ext uri="{FF2B5EF4-FFF2-40B4-BE49-F238E27FC236}">
                  <a16:creationId xmlns:a16="http://schemas.microsoft.com/office/drawing/2014/main" id="{08C1BB1B-D60B-1C1B-4E80-A2258E6AAD9B}"/>
                </a:ext>
              </a:extLst>
            </p:cNvPr>
            <p:cNvPicPr>
              <a:picLocks noChangeAspect="1"/>
            </p:cNvPicPr>
            <p:nvPr/>
          </p:nvPicPr>
          <p:blipFill>
            <a:blip r:embed="rId4"/>
            <a:stretch>
              <a:fillRect/>
            </a:stretch>
          </p:blipFill>
          <p:spPr>
            <a:xfrm>
              <a:off x="6027490" y="5838651"/>
              <a:ext cx="6649378" cy="2581635"/>
            </a:xfrm>
            <a:prstGeom prst="rect">
              <a:avLst/>
            </a:prstGeom>
          </p:spPr>
        </p:pic>
      </p:grpSp>
      <p:pic>
        <p:nvPicPr>
          <p:cNvPr id="16" name="Picture 15">
            <a:extLst>
              <a:ext uri="{FF2B5EF4-FFF2-40B4-BE49-F238E27FC236}">
                <a16:creationId xmlns:a16="http://schemas.microsoft.com/office/drawing/2014/main" id="{32DF17D8-44ED-9319-9592-8520F6B7AC06}"/>
              </a:ext>
            </a:extLst>
          </p:cNvPr>
          <p:cNvPicPr>
            <a:picLocks noChangeAspect="1"/>
          </p:cNvPicPr>
          <p:nvPr/>
        </p:nvPicPr>
        <p:blipFill>
          <a:blip r:embed="rId5"/>
          <a:stretch>
            <a:fillRect/>
          </a:stretch>
        </p:blipFill>
        <p:spPr>
          <a:xfrm>
            <a:off x="186134" y="3477456"/>
            <a:ext cx="5909866" cy="2534106"/>
          </a:xfrm>
          <a:prstGeom prst="rect">
            <a:avLst/>
          </a:prstGeom>
        </p:spPr>
      </p:pic>
      <p:pic>
        <p:nvPicPr>
          <p:cNvPr id="17" name="Picture 16">
            <a:extLst>
              <a:ext uri="{FF2B5EF4-FFF2-40B4-BE49-F238E27FC236}">
                <a16:creationId xmlns:a16="http://schemas.microsoft.com/office/drawing/2014/main" id="{22BBDACD-C054-5B71-D02A-B95E4170D4C1}"/>
              </a:ext>
            </a:extLst>
          </p:cNvPr>
          <p:cNvPicPr>
            <a:picLocks noChangeAspect="1"/>
          </p:cNvPicPr>
          <p:nvPr/>
        </p:nvPicPr>
        <p:blipFill>
          <a:blip r:embed="rId6"/>
          <a:stretch>
            <a:fillRect/>
          </a:stretch>
        </p:blipFill>
        <p:spPr>
          <a:xfrm>
            <a:off x="6229350" y="3477456"/>
            <a:ext cx="5368556" cy="2514274"/>
          </a:xfrm>
          <a:prstGeom prst="rect">
            <a:avLst/>
          </a:prstGeom>
        </p:spPr>
      </p:pic>
      <p:pic>
        <p:nvPicPr>
          <p:cNvPr id="19" name="Picture 18">
            <a:extLst>
              <a:ext uri="{FF2B5EF4-FFF2-40B4-BE49-F238E27FC236}">
                <a16:creationId xmlns:a16="http://schemas.microsoft.com/office/drawing/2014/main" id="{6C203354-E574-44E0-AA73-6AD7EA792A0B}"/>
              </a:ext>
            </a:extLst>
          </p:cNvPr>
          <p:cNvPicPr>
            <a:picLocks noChangeAspect="1"/>
          </p:cNvPicPr>
          <p:nvPr/>
        </p:nvPicPr>
        <p:blipFill>
          <a:blip r:embed="rId7"/>
          <a:stretch>
            <a:fillRect/>
          </a:stretch>
        </p:blipFill>
        <p:spPr>
          <a:xfrm>
            <a:off x="186134" y="823225"/>
            <a:ext cx="3795315" cy="2557320"/>
          </a:xfrm>
          <a:prstGeom prst="rect">
            <a:avLst/>
          </a:prstGeom>
        </p:spPr>
      </p:pic>
      <p:sp>
        <p:nvSpPr>
          <p:cNvPr id="26" name="Rectangle 25">
            <a:extLst>
              <a:ext uri="{FF2B5EF4-FFF2-40B4-BE49-F238E27FC236}">
                <a16:creationId xmlns:a16="http://schemas.microsoft.com/office/drawing/2014/main" id="{CDB4F9B2-EFF6-37A9-843A-1CDAB17D66E7}"/>
              </a:ext>
            </a:extLst>
          </p:cNvPr>
          <p:cNvSpPr/>
          <p:nvPr/>
        </p:nvSpPr>
        <p:spPr>
          <a:xfrm>
            <a:off x="7616651" y="2165350"/>
            <a:ext cx="1197149" cy="6254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sp>
        <p:nvSpPr>
          <p:cNvPr id="27" name="Rectangle 26">
            <a:extLst>
              <a:ext uri="{FF2B5EF4-FFF2-40B4-BE49-F238E27FC236}">
                <a16:creationId xmlns:a16="http://schemas.microsoft.com/office/drawing/2014/main" id="{0482DBCA-52E9-34E2-B71D-0A2DF08B538A}"/>
              </a:ext>
            </a:extLst>
          </p:cNvPr>
          <p:cNvSpPr/>
          <p:nvPr/>
        </p:nvSpPr>
        <p:spPr>
          <a:xfrm>
            <a:off x="9686925" y="3562349"/>
            <a:ext cx="571500" cy="714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sp>
        <p:nvSpPr>
          <p:cNvPr id="28" name="Rectangle 27">
            <a:extLst>
              <a:ext uri="{FF2B5EF4-FFF2-40B4-BE49-F238E27FC236}">
                <a16:creationId xmlns:a16="http://schemas.microsoft.com/office/drawing/2014/main" id="{18673A35-AF71-A99B-C6F2-03FE2026228F}"/>
              </a:ext>
            </a:extLst>
          </p:cNvPr>
          <p:cNvSpPr/>
          <p:nvPr/>
        </p:nvSpPr>
        <p:spPr>
          <a:xfrm>
            <a:off x="6735501" y="4200526"/>
            <a:ext cx="1479724" cy="700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sp>
        <p:nvSpPr>
          <p:cNvPr id="29" name="Rectangle 28">
            <a:extLst>
              <a:ext uri="{FF2B5EF4-FFF2-40B4-BE49-F238E27FC236}">
                <a16:creationId xmlns:a16="http://schemas.microsoft.com/office/drawing/2014/main" id="{1F5E9996-37FA-71A0-787A-01930570B467}"/>
              </a:ext>
            </a:extLst>
          </p:cNvPr>
          <p:cNvSpPr/>
          <p:nvPr/>
        </p:nvSpPr>
        <p:spPr>
          <a:xfrm>
            <a:off x="1106128" y="1156631"/>
            <a:ext cx="2519722" cy="1958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sp>
        <p:nvSpPr>
          <p:cNvPr id="30" name="Rectangle 29">
            <a:extLst>
              <a:ext uri="{FF2B5EF4-FFF2-40B4-BE49-F238E27FC236}">
                <a16:creationId xmlns:a16="http://schemas.microsoft.com/office/drawing/2014/main" id="{DA62248A-803A-571B-737B-C9A978A9B5C9}"/>
              </a:ext>
            </a:extLst>
          </p:cNvPr>
          <p:cNvSpPr/>
          <p:nvPr/>
        </p:nvSpPr>
        <p:spPr>
          <a:xfrm>
            <a:off x="1314450" y="3767138"/>
            <a:ext cx="4152900" cy="19467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sp>
        <p:nvSpPr>
          <p:cNvPr id="25" name="Rectangle 24">
            <a:extLst>
              <a:ext uri="{FF2B5EF4-FFF2-40B4-BE49-F238E27FC236}">
                <a16:creationId xmlns:a16="http://schemas.microsoft.com/office/drawing/2014/main" id="{D76AAF6B-B017-7AE6-2CB0-A8D3FF5E7751}"/>
              </a:ext>
            </a:extLst>
          </p:cNvPr>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HomePlanet</a:t>
            </a:r>
            <a:endParaRPr lang="en-SG" sz="4400" dirty="0"/>
          </a:p>
        </p:txBody>
      </p:sp>
      <p:sp>
        <p:nvSpPr>
          <p:cNvPr id="2" name="Slide Number Placeholder 1">
            <a:extLst>
              <a:ext uri="{FF2B5EF4-FFF2-40B4-BE49-F238E27FC236}">
                <a16:creationId xmlns:a16="http://schemas.microsoft.com/office/drawing/2014/main" id="{F1AB7041-C62A-ED65-01FD-DD0B86451134}"/>
              </a:ext>
            </a:extLst>
          </p:cNvPr>
          <p:cNvSpPr>
            <a:spLocks noGrp="1"/>
          </p:cNvSpPr>
          <p:nvPr>
            <p:ph type="sldNum" sz="quarter" idx="12"/>
          </p:nvPr>
        </p:nvSpPr>
        <p:spPr/>
        <p:txBody>
          <a:bodyPr/>
          <a:lstStyle/>
          <a:p>
            <a:fld id="{57871EFB-7B9E-4E86-A89E-697E8EBB06F2}" type="slidenum">
              <a:rPr lang="en-US" smtClean="0"/>
              <a:t>7</a:t>
            </a:fld>
            <a:endParaRPr lang="en-US"/>
          </a:p>
        </p:txBody>
      </p:sp>
    </p:spTree>
    <p:extLst>
      <p:ext uri="{BB962C8B-B14F-4D97-AF65-F5344CB8AC3E}">
        <p14:creationId xmlns:p14="http://schemas.microsoft.com/office/powerpoint/2010/main" val="95603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30"/>
                                        </p:tgtEl>
                                        <p:attrNameLst>
                                          <p:attrName>ppt_x</p:attrName>
                                        </p:attrNameLst>
                                      </p:cBhvr>
                                      <p:tavLst>
                                        <p:tav tm="0">
                                          <p:val>
                                            <p:strVal val="ppt_x"/>
                                          </p:val>
                                        </p:tav>
                                        <p:tav tm="100000">
                                          <p:val>
                                            <p:strVal val="ppt_x"/>
                                          </p:val>
                                        </p:tav>
                                      </p:tavLst>
                                    </p:anim>
                                    <p:anim calcmode="lin" valueType="num">
                                      <p:cBhvr additive="base">
                                        <p:cTn id="12" dur="500"/>
                                        <p:tgtEl>
                                          <p:spTgt spid="30"/>
                                        </p:tgtEl>
                                        <p:attrNameLst>
                                          <p:attrName>ppt_y</p:attrName>
                                        </p:attrNameLst>
                                      </p:cBhvr>
                                      <p:tavLst>
                                        <p:tav tm="0">
                                          <p:val>
                                            <p:strVal val="ppt_y"/>
                                          </p:val>
                                        </p:tav>
                                        <p:tav tm="100000">
                                          <p:val>
                                            <p:strVal val="1+ppt_h/2"/>
                                          </p:val>
                                        </p:tav>
                                      </p:tavLst>
                                    </p:anim>
                                    <p:set>
                                      <p:cBhvr>
                                        <p:cTn id="13" dur="1" fill="hold">
                                          <p:stCondLst>
                                            <p:cond delay="499"/>
                                          </p:stCondLst>
                                        </p:cTn>
                                        <p:tgtEl>
                                          <p:spTgt spid="30"/>
                                        </p:tgtEl>
                                        <p:attrNameLst>
                                          <p:attrName>style.visibility</p:attrName>
                                        </p:attrNameLst>
                                      </p:cBhvr>
                                      <p:to>
                                        <p:strVal val="hidden"/>
                                      </p:to>
                                    </p:set>
                                  </p:childTnLst>
                                </p:cTn>
                              </p:par>
                              <p:par>
                                <p:cTn id="14" presetID="2" presetClass="exit" presetSubtype="4" fill="hold" grpId="0" nodeType="withEffect">
                                  <p:stCondLst>
                                    <p:cond delay="0"/>
                                  </p:stCondLst>
                                  <p:childTnLst>
                                    <p:anim calcmode="lin" valueType="num">
                                      <p:cBhvr additive="base">
                                        <p:cTn id="15" dur="500"/>
                                        <p:tgtEl>
                                          <p:spTgt spid="28"/>
                                        </p:tgtEl>
                                        <p:attrNameLst>
                                          <p:attrName>ppt_x</p:attrName>
                                        </p:attrNameLst>
                                      </p:cBhvr>
                                      <p:tavLst>
                                        <p:tav tm="0">
                                          <p:val>
                                            <p:strVal val="ppt_x"/>
                                          </p:val>
                                        </p:tav>
                                        <p:tav tm="100000">
                                          <p:val>
                                            <p:strVal val="ppt_x"/>
                                          </p:val>
                                        </p:tav>
                                      </p:tavLst>
                                    </p:anim>
                                    <p:anim calcmode="lin" valueType="num">
                                      <p:cBhvr additive="base">
                                        <p:cTn id="16" dur="500"/>
                                        <p:tgtEl>
                                          <p:spTgt spid="28"/>
                                        </p:tgtEl>
                                        <p:attrNameLst>
                                          <p:attrName>ppt_y</p:attrName>
                                        </p:attrNameLst>
                                      </p:cBhvr>
                                      <p:tavLst>
                                        <p:tav tm="0">
                                          <p:val>
                                            <p:strVal val="ppt_y"/>
                                          </p:val>
                                        </p:tav>
                                        <p:tav tm="100000">
                                          <p:val>
                                            <p:strVal val="1+ppt_h/2"/>
                                          </p:val>
                                        </p:tav>
                                      </p:tavLst>
                                    </p:anim>
                                    <p:set>
                                      <p:cBhvr>
                                        <p:cTn id="17" dur="1" fill="hold">
                                          <p:stCondLst>
                                            <p:cond delay="499"/>
                                          </p:stCondLst>
                                        </p:cTn>
                                        <p:tgtEl>
                                          <p:spTgt spid="28"/>
                                        </p:tgtEl>
                                        <p:attrNameLst>
                                          <p:attrName>style.visibility</p:attrName>
                                        </p:attrNameLst>
                                      </p:cBhvr>
                                      <p:to>
                                        <p:strVal val="hidden"/>
                                      </p:to>
                                    </p:set>
                                  </p:childTnLst>
                                </p:cTn>
                              </p:par>
                              <p:par>
                                <p:cTn id="18" presetID="2" presetClass="exit" presetSubtype="4" fill="hold" grpId="0" nodeType="withEffect">
                                  <p:stCondLst>
                                    <p:cond delay="0"/>
                                  </p:stCondLst>
                                  <p:childTnLst>
                                    <p:anim calcmode="lin" valueType="num">
                                      <p:cBhvr additive="base">
                                        <p:cTn id="19" dur="500"/>
                                        <p:tgtEl>
                                          <p:spTgt spid="26"/>
                                        </p:tgtEl>
                                        <p:attrNameLst>
                                          <p:attrName>ppt_x</p:attrName>
                                        </p:attrNameLst>
                                      </p:cBhvr>
                                      <p:tavLst>
                                        <p:tav tm="0">
                                          <p:val>
                                            <p:strVal val="ppt_x"/>
                                          </p:val>
                                        </p:tav>
                                        <p:tav tm="100000">
                                          <p:val>
                                            <p:strVal val="ppt_x"/>
                                          </p:val>
                                        </p:tav>
                                      </p:tavLst>
                                    </p:anim>
                                    <p:anim calcmode="lin" valueType="num">
                                      <p:cBhvr additive="base">
                                        <p:cTn id="20" dur="500"/>
                                        <p:tgtEl>
                                          <p:spTgt spid="26"/>
                                        </p:tgtEl>
                                        <p:attrNameLst>
                                          <p:attrName>ppt_y</p:attrName>
                                        </p:attrNameLst>
                                      </p:cBhvr>
                                      <p:tavLst>
                                        <p:tav tm="0">
                                          <p:val>
                                            <p:strVal val="ppt_y"/>
                                          </p:val>
                                        </p:tav>
                                        <p:tav tm="100000">
                                          <p:val>
                                            <p:strVal val="1+ppt_h/2"/>
                                          </p:val>
                                        </p:tav>
                                      </p:tavLst>
                                    </p:anim>
                                    <p:set>
                                      <p:cBhvr>
                                        <p:cTn id="21" dur="1" fill="hold">
                                          <p:stCondLst>
                                            <p:cond delay="499"/>
                                          </p:stCondLst>
                                        </p:cTn>
                                        <p:tgtEl>
                                          <p:spTgt spid="26"/>
                                        </p:tgtEl>
                                        <p:attrNameLst>
                                          <p:attrName>style.visibility</p:attrName>
                                        </p:attrNameLst>
                                      </p:cBhvr>
                                      <p:to>
                                        <p:strVal val="hidden"/>
                                      </p:to>
                                    </p:set>
                                  </p:childTnLst>
                                </p:cTn>
                              </p:par>
                              <p:par>
                                <p:cTn id="22" presetID="2" presetClass="exit" presetSubtype="4" fill="hold" grpId="0" nodeType="withEffect">
                                  <p:stCondLst>
                                    <p:cond delay="0"/>
                                  </p:stCondLst>
                                  <p:childTnLst>
                                    <p:anim calcmode="lin" valueType="num">
                                      <p:cBhvr additive="base">
                                        <p:cTn id="23" dur="500"/>
                                        <p:tgtEl>
                                          <p:spTgt spid="27"/>
                                        </p:tgtEl>
                                        <p:attrNameLst>
                                          <p:attrName>ppt_x</p:attrName>
                                        </p:attrNameLst>
                                      </p:cBhvr>
                                      <p:tavLst>
                                        <p:tav tm="0">
                                          <p:val>
                                            <p:strVal val="ppt_x"/>
                                          </p:val>
                                        </p:tav>
                                        <p:tav tm="100000">
                                          <p:val>
                                            <p:strVal val="ppt_x"/>
                                          </p:val>
                                        </p:tav>
                                      </p:tavLst>
                                    </p:anim>
                                    <p:anim calcmode="lin" valueType="num">
                                      <p:cBhvr additive="base">
                                        <p:cTn id="24" dur="500"/>
                                        <p:tgtEl>
                                          <p:spTgt spid="27"/>
                                        </p:tgtEl>
                                        <p:attrNameLst>
                                          <p:attrName>ppt_y</p:attrName>
                                        </p:attrNameLst>
                                      </p:cBhvr>
                                      <p:tavLst>
                                        <p:tav tm="0">
                                          <p:val>
                                            <p:strVal val="ppt_y"/>
                                          </p:val>
                                        </p:tav>
                                        <p:tav tm="100000">
                                          <p:val>
                                            <p:strVal val="1+ppt_h/2"/>
                                          </p:val>
                                        </p:tav>
                                      </p:tavLst>
                                    </p:anim>
                                    <p:set>
                                      <p:cBhvr>
                                        <p:cTn id="25" dur="1" fill="hold">
                                          <p:stCondLst>
                                            <p:cond delay="499"/>
                                          </p:stCondLst>
                                        </p:cTn>
                                        <p:tgtEl>
                                          <p:spTgt spid="27"/>
                                        </p:tgtEl>
                                        <p:attrNameLst>
                                          <p:attrName>style.visibility</p:attrName>
                                        </p:attrNameLst>
                                      </p:cBhvr>
                                      <p:to>
                                        <p:strVal val="hidden"/>
                                      </p:to>
                                    </p:set>
                                  </p:childTnLst>
                                </p:cTn>
                              </p:par>
                              <p:par>
                                <p:cTn id="26" presetID="6" presetClass="emph" presetSubtype="0" fill="hold" grpId="0" nodeType="withEffect">
                                  <p:stCondLst>
                                    <p:cond delay="0"/>
                                  </p:stCondLst>
                                  <p:childTnLst>
                                    <p:animScale>
                                      <p:cBhvr>
                                        <p:cTn id="27" dur="750" fill="hold"/>
                                        <p:tgtEl>
                                          <p:spTgt spid="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F79214-538A-DF36-38A7-FD64849C4DBA}"/>
              </a:ext>
            </a:extLst>
          </p:cNvPr>
          <p:cNvPicPr>
            <a:picLocks noChangeAspect="1"/>
          </p:cNvPicPr>
          <p:nvPr/>
        </p:nvPicPr>
        <p:blipFill>
          <a:blip r:embed="rId3"/>
          <a:stretch>
            <a:fillRect/>
          </a:stretch>
        </p:blipFill>
        <p:spPr>
          <a:xfrm>
            <a:off x="6460311" y="3444545"/>
            <a:ext cx="5579095" cy="2576930"/>
          </a:xfrm>
          <a:prstGeom prst="rect">
            <a:avLst/>
          </a:prstGeom>
        </p:spPr>
      </p:pic>
      <p:pic>
        <p:nvPicPr>
          <p:cNvPr id="11" name="Picture 10">
            <a:extLst>
              <a:ext uri="{FF2B5EF4-FFF2-40B4-BE49-F238E27FC236}">
                <a16:creationId xmlns:a16="http://schemas.microsoft.com/office/drawing/2014/main" id="{B30CED3D-C53D-299E-4AD8-AE5289601647}"/>
              </a:ext>
            </a:extLst>
          </p:cNvPr>
          <p:cNvPicPr>
            <a:picLocks noChangeAspect="1"/>
          </p:cNvPicPr>
          <p:nvPr/>
        </p:nvPicPr>
        <p:blipFill>
          <a:blip r:embed="rId4"/>
          <a:stretch>
            <a:fillRect/>
          </a:stretch>
        </p:blipFill>
        <p:spPr>
          <a:xfrm>
            <a:off x="1458602" y="642845"/>
            <a:ext cx="9274795" cy="2611708"/>
          </a:xfrm>
          <a:prstGeom prst="rect">
            <a:avLst/>
          </a:prstGeom>
        </p:spPr>
      </p:pic>
      <p:grpSp>
        <p:nvGrpSpPr>
          <p:cNvPr id="12" name="Group 11">
            <a:extLst>
              <a:ext uri="{FF2B5EF4-FFF2-40B4-BE49-F238E27FC236}">
                <a16:creationId xmlns:a16="http://schemas.microsoft.com/office/drawing/2014/main" id="{5FE8687D-3992-0981-AB7F-5212A2018208}"/>
              </a:ext>
            </a:extLst>
          </p:cNvPr>
          <p:cNvGrpSpPr/>
          <p:nvPr/>
        </p:nvGrpSpPr>
        <p:grpSpPr>
          <a:xfrm>
            <a:off x="519717" y="3782896"/>
            <a:ext cx="5908720" cy="1900227"/>
            <a:chOff x="1103479" y="2519174"/>
            <a:chExt cx="9095598" cy="2925117"/>
          </a:xfrm>
        </p:grpSpPr>
        <p:pic>
          <p:nvPicPr>
            <p:cNvPr id="18" name="Picture 17">
              <a:extLst>
                <a:ext uri="{FF2B5EF4-FFF2-40B4-BE49-F238E27FC236}">
                  <a16:creationId xmlns:a16="http://schemas.microsoft.com/office/drawing/2014/main" id="{371860FE-4A4C-42E5-E9F4-831F5EEF175C}"/>
                </a:ext>
              </a:extLst>
            </p:cNvPr>
            <p:cNvPicPr>
              <a:picLocks noChangeAspect="1"/>
            </p:cNvPicPr>
            <p:nvPr/>
          </p:nvPicPr>
          <p:blipFill>
            <a:blip r:embed="rId5"/>
            <a:stretch>
              <a:fillRect/>
            </a:stretch>
          </p:blipFill>
          <p:spPr>
            <a:xfrm>
              <a:off x="1103479" y="2519174"/>
              <a:ext cx="6355932" cy="2925117"/>
            </a:xfrm>
            <a:prstGeom prst="rect">
              <a:avLst/>
            </a:prstGeom>
          </p:spPr>
        </p:pic>
        <p:pic>
          <p:nvPicPr>
            <p:cNvPr id="20" name="Picture 19">
              <a:extLst>
                <a:ext uri="{FF2B5EF4-FFF2-40B4-BE49-F238E27FC236}">
                  <a16:creationId xmlns:a16="http://schemas.microsoft.com/office/drawing/2014/main" id="{241158BD-EE3C-6D97-5F7D-0EF180993134}"/>
                </a:ext>
              </a:extLst>
            </p:cNvPr>
            <p:cNvPicPr>
              <a:picLocks noChangeAspect="1"/>
            </p:cNvPicPr>
            <p:nvPr/>
          </p:nvPicPr>
          <p:blipFill>
            <a:blip r:embed="rId6"/>
            <a:stretch>
              <a:fillRect/>
            </a:stretch>
          </p:blipFill>
          <p:spPr>
            <a:xfrm>
              <a:off x="7459411" y="2523522"/>
              <a:ext cx="2739666" cy="2916419"/>
            </a:xfrm>
            <a:prstGeom prst="rect">
              <a:avLst/>
            </a:prstGeom>
          </p:spPr>
        </p:pic>
      </p:grpSp>
      <p:sp>
        <p:nvSpPr>
          <p:cNvPr id="2" name="Slide Number Placeholder 1">
            <a:extLst>
              <a:ext uri="{FF2B5EF4-FFF2-40B4-BE49-F238E27FC236}">
                <a16:creationId xmlns:a16="http://schemas.microsoft.com/office/drawing/2014/main" id="{9D7D519C-9F89-05F8-F501-4514E35F37CF}"/>
              </a:ext>
            </a:extLst>
          </p:cNvPr>
          <p:cNvSpPr>
            <a:spLocks noGrp="1"/>
          </p:cNvSpPr>
          <p:nvPr>
            <p:ph type="sldNum" sz="quarter" idx="12"/>
          </p:nvPr>
        </p:nvSpPr>
        <p:spPr/>
        <p:txBody>
          <a:bodyPr/>
          <a:lstStyle/>
          <a:p>
            <a:fld id="{57871EFB-7B9E-4E86-A89E-697E8EBB06F2}" type="slidenum">
              <a:rPr lang="en-US" smtClean="0"/>
              <a:t>8</a:t>
            </a:fld>
            <a:endParaRPr lang="en-US"/>
          </a:p>
        </p:txBody>
      </p:sp>
      <p:sp>
        <p:nvSpPr>
          <p:cNvPr id="3" name="Rectangle 2">
            <a:extLst>
              <a:ext uri="{FF2B5EF4-FFF2-40B4-BE49-F238E27FC236}">
                <a16:creationId xmlns:a16="http://schemas.microsoft.com/office/drawing/2014/main" id="{C2D407C9-31B9-F5DC-8A92-74D2DA8C9D5C}"/>
              </a:ext>
            </a:extLst>
          </p:cNvPr>
          <p:cNvSpPr/>
          <p:nvPr/>
        </p:nvSpPr>
        <p:spPr>
          <a:xfrm>
            <a:off x="6428437" y="3429000"/>
            <a:ext cx="5610969" cy="25769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98B83772-84BB-DD0C-D809-B3C65DB459FB}"/>
              </a:ext>
            </a:extLst>
          </p:cNvPr>
          <p:cNvPicPr>
            <a:picLocks noChangeAspect="1"/>
          </p:cNvPicPr>
          <p:nvPr/>
        </p:nvPicPr>
        <p:blipFill>
          <a:blip r:embed="rId7"/>
          <a:stretch>
            <a:fillRect/>
          </a:stretch>
        </p:blipFill>
        <p:spPr>
          <a:xfrm>
            <a:off x="2490284" y="1595181"/>
            <a:ext cx="7211431" cy="3667637"/>
          </a:xfrm>
          <a:prstGeom prst="rect">
            <a:avLst/>
          </a:prstGeom>
        </p:spPr>
      </p:pic>
      <p:pic>
        <p:nvPicPr>
          <p:cNvPr id="7" name="Picture 6">
            <a:extLst>
              <a:ext uri="{FF2B5EF4-FFF2-40B4-BE49-F238E27FC236}">
                <a16:creationId xmlns:a16="http://schemas.microsoft.com/office/drawing/2014/main" id="{25B0387B-2127-01A3-1418-F68E44443A9C}"/>
              </a:ext>
            </a:extLst>
          </p:cNvPr>
          <p:cNvPicPr>
            <a:picLocks noChangeAspect="1"/>
          </p:cNvPicPr>
          <p:nvPr/>
        </p:nvPicPr>
        <p:blipFill>
          <a:blip r:embed="rId8"/>
          <a:stretch>
            <a:fillRect/>
          </a:stretch>
        </p:blipFill>
        <p:spPr>
          <a:xfrm>
            <a:off x="2192958" y="2457537"/>
            <a:ext cx="7806081" cy="1909862"/>
          </a:xfrm>
          <a:prstGeom prst="rect">
            <a:avLst/>
          </a:prstGeom>
        </p:spPr>
      </p:pic>
      <p:sp>
        <p:nvSpPr>
          <p:cNvPr id="21" name="Rectangle 20">
            <a:extLst>
              <a:ext uri="{FF2B5EF4-FFF2-40B4-BE49-F238E27FC236}">
                <a16:creationId xmlns:a16="http://schemas.microsoft.com/office/drawing/2014/main" id="{D9AFD782-2DA7-1CB5-F236-46D5D43BA85D}"/>
              </a:ext>
            </a:extLst>
          </p:cNvPr>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Cabin</a:t>
            </a:r>
            <a:endParaRPr lang="en-SG" sz="4400" dirty="0"/>
          </a:p>
        </p:txBody>
      </p:sp>
    </p:spTree>
    <p:extLst>
      <p:ext uri="{BB962C8B-B14F-4D97-AF65-F5344CB8AC3E}">
        <p14:creationId xmlns:p14="http://schemas.microsoft.com/office/powerpoint/2010/main" val="336023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250"/>
                                        <p:tgtEl>
                                          <p:spTgt spid="11"/>
                                        </p:tgtEl>
                                      </p:cBhvr>
                                    </p:animEffect>
                                    <p:set>
                                      <p:cBhvr>
                                        <p:cTn id="18" dur="1" fill="hold">
                                          <p:stCondLst>
                                            <p:cond delay="249"/>
                                          </p:stCondLst>
                                        </p:cTn>
                                        <p:tgtEl>
                                          <p:spTgt spid="1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12"/>
                                        </p:tgtEl>
                                      </p:cBhvr>
                                    </p:animEffect>
                                    <p:set>
                                      <p:cBhvr>
                                        <p:cTn id="21" dur="1" fill="hold">
                                          <p:stCondLst>
                                            <p:cond delay="249"/>
                                          </p:stCondLst>
                                        </p:cTn>
                                        <p:tgtEl>
                                          <p:spTgt spid="1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50"/>
                                        <p:tgtEl>
                                          <p:spTgt spid="10"/>
                                        </p:tgtEl>
                                      </p:cBhvr>
                                    </p:animEffect>
                                    <p:set>
                                      <p:cBhvr>
                                        <p:cTn id="24" dur="1" fill="hold">
                                          <p:stCondLst>
                                            <p:cond delay="249"/>
                                          </p:stCondLst>
                                        </p:cTn>
                                        <p:tgtEl>
                                          <p:spTgt spid="1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3"/>
                                        </p:tgtEl>
                                      </p:cBhvr>
                                    </p:animEffect>
                                    <p:set>
                                      <p:cBhvr>
                                        <p:cTn id="27" dur="1" fill="hold">
                                          <p:stCondLst>
                                            <p:cond delay="249"/>
                                          </p:stCondLst>
                                        </p:cTn>
                                        <p:tgtEl>
                                          <p:spTgt spid="3"/>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250" fill="hold"/>
                                        <p:tgtEl>
                                          <p:spTgt spid="5"/>
                                        </p:tgtEl>
                                        <p:attrNameLst>
                                          <p:attrName>ppt_x</p:attrName>
                                        </p:attrNameLst>
                                      </p:cBhvr>
                                      <p:tavLst>
                                        <p:tav tm="0">
                                          <p:val>
                                            <p:strVal val="#ppt_x"/>
                                          </p:val>
                                        </p:tav>
                                        <p:tav tm="100000">
                                          <p:val>
                                            <p:strVal val="#ppt_x"/>
                                          </p:val>
                                        </p:tav>
                                      </p:tavLst>
                                    </p:anim>
                                    <p:anim calcmode="lin" valueType="num">
                                      <p:cBhvr additive="base">
                                        <p:cTn id="31"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250"/>
                                        <p:tgtEl>
                                          <p:spTgt spid="5"/>
                                        </p:tgtEl>
                                      </p:cBhvr>
                                    </p:animEffect>
                                    <p:set>
                                      <p:cBhvr>
                                        <p:cTn id="36" dur="1" fill="hold">
                                          <p:stCondLst>
                                            <p:cond delay="249"/>
                                          </p:stCondLst>
                                        </p:cTn>
                                        <p:tgtEl>
                                          <p:spTgt spid="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E7A8-34CB-24E5-4480-EC35594F8CAB}"/>
              </a:ext>
            </a:extLst>
          </p:cNvPr>
          <p:cNvSpPr>
            <a:spLocks noGrp="1"/>
          </p:cNvSpPr>
          <p:nvPr>
            <p:ph type="title"/>
          </p:nvPr>
        </p:nvSpPr>
        <p:spPr>
          <a:xfrm>
            <a:off x="849760" y="228602"/>
            <a:ext cx="10427840" cy="1086056"/>
          </a:xfrm>
        </p:spPr>
        <p:txBody>
          <a:bodyPr/>
          <a:lstStyle/>
          <a:p>
            <a:r>
              <a:rPr lang="en-US" dirty="0"/>
              <a:t>Data Preprocessing</a:t>
            </a:r>
            <a:endParaRPr lang="en-SG" dirty="0"/>
          </a:p>
        </p:txBody>
      </p:sp>
      <p:sp>
        <p:nvSpPr>
          <p:cNvPr id="3" name="Content Placeholder 2">
            <a:extLst>
              <a:ext uri="{FF2B5EF4-FFF2-40B4-BE49-F238E27FC236}">
                <a16:creationId xmlns:a16="http://schemas.microsoft.com/office/drawing/2014/main" id="{DE157A43-6812-14A1-3B2A-73BC88037F86}"/>
              </a:ext>
            </a:extLst>
          </p:cNvPr>
          <p:cNvSpPr>
            <a:spLocks noGrp="1"/>
          </p:cNvSpPr>
          <p:nvPr>
            <p:ph idx="1"/>
          </p:nvPr>
        </p:nvSpPr>
        <p:spPr>
          <a:xfrm>
            <a:off x="259209" y="2065984"/>
            <a:ext cx="2426842" cy="3903298"/>
          </a:xfrm>
        </p:spPr>
        <p:txBody>
          <a:bodyPr/>
          <a:lstStyle/>
          <a:p>
            <a:r>
              <a:rPr lang="en-US" dirty="0"/>
              <a:t>Performing </a:t>
            </a:r>
            <a:r>
              <a:rPr lang="en-US" b="1" dirty="0"/>
              <a:t>logarithm transform </a:t>
            </a:r>
            <a:r>
              <a:rPr lang="en-US" dirty="0"/>
              <a:t>to </a:t>
            </a:r>
            <a:r>
              <a:rPr lang="en-US" b="1" dirty="0"/>
              <a:t>reduce skew</a:t>
            </a:r>
            <a:r>
              <a:rPr lang="en-US" dirty="0"/>
              <a:t>, especially with large outliers present in the </a:t>
            </a:r>
            <a:r>
              <a:rPr lang="en-US" b="1" dirty="0"/>
              <a:t>Expenditures features</a:t>
            </a:r>
            <a:r>
              <a:rPr lang="en-US" dirty="0"/>
              <a:t>.</a:t>
            </a:r>
            <a:endParaRPr lang="en-SG" dirty="0"/>
          </a:p>
        </p:txBody>
      </p:sp>
      <p:pic>
        <p:nvPicPr>
          <p:cNvPr id="5" name="Picture 4">
            <a:extLst>
              <a:ext uri="{FF2B5EF4-FFF2-40B4-BE49-F238E27FC236}">
                <a16:creationId xmlns:a16="http://schemas.microsoft.com/office/drawing/2014/main" id="{C03FDC33-C972-5707-C1F9-67466A95F66A}"/>
              </a:ext>
            </a:extLst>
          </p:cNvPr>
          <p:cNvPicPr>
            <a:picLocks noChangeAspect="1"/>
          </p:cNvPicPr>
          <p:nvPr/>
        </p:nvPicPr>
        <p:blipFill>
          <a:blip r:embed="rId3"/>
          <a:stretch>
            <a:fillRect/>
          </a:stretch>
        </p:blipFill>
        <p:spPr>
          <a:xfrm>
            <a:off x="2352675" y="1400174"/>
            <a:ext cx="2843848" cy="4829175"/>
          </a:xfrm>
          <a:prstGeom prst="rect">
            <a:avLst/>
          </a:prstGeom>
        </p:spPr>
      </p:pic>
      <p:cxnSp>
        <p:nvCxnSpPr>
          <p:cNvPr id="7" name="Straight Connector 6">
            <a:extLst>
              <a:ext uri="{FF2B5EF4-FFF2-40B4-BE49-F238E27FC236}">
                <a16:creationId xmlns:a16="http://schemas.microsoft.com/office/drawing/2014/main" id="{67311D3E-A756-3030-8734-1D926C65B673}"/>
              </a:ext>
            </a:extLst>
          </p:cNvPr>
          <p:cNvCxnSpPr/>
          <p:nvPr/>
        </p:nvCxnSpPr>
        <p:spPr>
          <a:xfrm>
            <a:off x="5381625" y="1597307"/>
            <a:ext cx="0" cy="4371975"/>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9CEA63B5-622A-51E4-19A2-3ECA3F5733FF}"/>
              </a:ext>
            </a:extLst>
          </p:cNvPr>
          <p:cNvSpPr txBox="1">
            <a:spLocks/>
          </p:cNvSpPr>
          <p:nvPr/>
        </p:nvSpPr>
        <p:spPr>
          <a:xfrm>
            <a:off x="5469384" y="2065984"/>
            <a:ext cx="2245864" cy="39032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schemeClr>
                </a:solidFill>
              </a:rPr>
              <a:t>Apply </a:t>
            </a:r>
            <a:r>
              <a:rPr lang="en-US" dirty="0" err="1">
                <a:solidFill>
                  <a:schemeClr val="tx1">
                    <a:lumMod val="75000"/>
                  </a:schemeClr>
                </a:solidFill>
              </a:rPr>
              <a:t>LabelEncoder</a:t>
            </a:r>
            <a:r>
              <a:rPr lang="en-US" dirty="0">
                <a:solidFill>
                  <a:schemeClr val="tx1">
                    <a:lumMod val="75000"/>
                  </a:schemeClr>
                </a:solidFill>
              </a:rPr>
              <a:t> to categorical features to convert strings to numerical values.</a:t>
            </a:r>
            <a:endParaRPr lang="en-SG" dirty="0">
              <a:solidFill>
                <a:schemeClr val="tx1">
                  <a:lumMod val="75000"/>
                </a:schemeClr>
              </a:solidFill>
            </a:endParaRPr>
          </a:p>
        </p:txBody>
      </p:sp>
      <p:graphicFrame>
        <p:nvGraphicFramePr>
          <p:cNvPr id="9" name="Table 9">
            <a:extLst>
              <a:ext uri="{FF2B5EF4-FFF2-40B4-BE49-F238E27FC236}">
                <a16:creationId xmlns:a16="http://schemas.microsoft.com/office/drawing/2014/main" id="{49C52CD7-BC6A-4262-E593-96C7AA99AB3E}"/>
              </a:ext>
            </a:extLst>
          </p:cNvPr>
          <p:cNvGraphicFramePr>
            <a:graphicFrameLocks noGrp="1"/>
          </p:cNvGraphicFramePr>
          <p:nvPr>
            <p:extLst>
              <p:ext uri="{D42A27DB-BD31-4B8C-83A1-F6EECF244321}">
                <p14:modId xmlns:p14="http://schemas.microsoft.com/office/powerpoint/2010/main" val="1624377225"/>
              </p:ext>
            </p:extLst>
          </p:nvPr>
        </p:nvGraphicFramePr>
        <p:xfrm>
          <a:off x="7643812" y="1168240"/>
          <a:ext cx="4391026" cy="5073042"/>
        </p:xfrm>
        <a:graphic>
          <a:graphicData uri="http://schemas.openxmlformats.org/drawingml/2006/table">
            <a:tbl>
              <a:tblPr firstRow="1" bandRow="1">
                <a:tableStyleId>{5C22544A-7EE6-4342-B048-85BDC9FD1C3A}</a:tableStyleId>
              </a:tblPr>
              <a:tblGrid>
                <a:gridCol w="1460079">
                  <a:extLst>
                    <a:ext uri="{9D8B030D-6E8A-4147-A177-3AD203B41FA5}">
                      <a16:colId xmlns:a16="http://schemas.microsoft.com/office/drawing/2014/main" val="3288047722"/>
                    </a:ext>
                  </a:extLst>
                </a:gridCol>
                <a:gridCol w="1487080">
                  <a:extLst>
                    <a:ext uri="{9D8B030D-6E8A-4147-A177-3AD203B41FA5}">
                      <a16:colId xmlns:a16="http://schemas.microsoft.com/office/drawing/2014/main" val="2915820569"/>
                    </a:ext>
                  </a:extLst>
                </a:gridCol>
                <a:gridCol w="1443867">
                  <a:extLst>
                    <a:ext uri="{9D8B030D-6E8A-4147-A177-3AD203B41FA5}">
                      <a16:colId xmlns:a16="http://schemas.microsoft.com/office/drawing/2014/main" val="3732609607"/>
                    </a:ext>
                  </a:extLst>
                </a:gridCol>
              </a:tblGrid>
              <a:tr h="535597">
                <a:tc>
                  <a:txBody>
                    <a:bodyPr/>
                    <a:lstStyle/>
                    <a:p>
                      <a:r>
                        <a:rPr lang="en-US" sz="1600" dirty="0"/>
                        <a:t>Column</a:t>
                      </a:r>
                      <a:endParaRPr lang="en-SG" sz="1600" dirty="0"/>
                    </a:p>
                  </a:txBody>
                  <a:tcPr/>
                </a:tc>
                <a:tc>
                  <a:txBody>
                    <a:bodyPr/>
                    <a:lstStyle/>
                    <a:p>
                      <a:r>
                        <a:rPr lang="en-US" sz="1600" dirty="0"/>
                        <a:t>Original Input</a:t>
                      </a:r>
                      <a:endParaRPr lang="en-SG" sz="1600" dirty="0"/>
                    </a:p>
                  </a:txBody>
                  <a:tcPr/>
                </a:tc>
                <a:tc>
                  <a:txBody>
                    <a:bodyPr/>
                    <a:lstStyle/>
                    <a:p>
                      <a:r>
                        <a:rPr lang="en-US" sz="1600" dirty="0"/>
                        <a:t>Output</a:t>
                      </a:r>
                      <a:endParaRPr lang="en-SG" sz="1600" dirty="0"/>
                    </a:p>
                  </a:txBody>
                  <a:tcPr/>
                </a:tc>
                <a:extLst>
                  <a:ext uri="{0D108BD9-81ED-4DB2-BD59-A6C34878D82A}">
                    <a16:rowId xmlns:a16="http://schemas.microsoft.com/office/drawing/2014/main" val="4016359323"/>
                  </a:ext>
                </a:extLst>
              </a:tr>
              <a:tr h="550218">
                <a:tc>
                  <a:txBody>
                    <a:bodyPr/>
                    <a:lstStyle/>
                    <a:p>
                      <a:r>
                        <a:rPr lang="en-US" sz="1600" dirty="0" err="1"/>
                        <a:t>CryoSleep</a:t>
                      </a:r>
                      <a:endParaRPr lang="en-SG" sz="1600" dirty="0"/>
                    </a:p>
                  </a:txBody>
                  <a:tcPr/>
                </a:tc>
                <a:tc>
                  <a:txBody>
                    <a:bodyPr/>
                    <a:lstStyle/>
                    <a:p>
                      <a:r>
                        <a:rPr lang="en-US" sz="1600" dirty="0"/>
                        <a:t>True | False</a:t>
                      </a:r>
                      <a:endParaRPr lang="en-SG" sz="1600" dirty="0"/>
                    </a:p>
                  </a:txBody>
                  <a:tcPr/>
                </a:tc>
                <a:tc>
                  <a:txBody>
                    <a:bodyPr/>
                    <a:lstStyle/>
                    <a:p>
                      <a:r>
                        <a:rPr lang="en-US" sz="1600" dirty="0"/>
                        <a:t>1 – True</a:t>
                      </a:r>
                    </a:p>
                    <a:p>
                      <a:r>
                        <a:rPr lang="en-US" sz="1600" dirty="0"/>
                        <a:t>0 – False </a:t>
                      </a:r>
                      <a:endParaRPr lang="en-SG" sz="1600" dirty="0"/>
                    </a:p>
                  </a:txBody>
                  <a:tcPr/>
                </a:tc>
                <a:extLst>
                  <a:ext uri="{0D108BD9-81ED-4DB2-BD59-A6C34878D82A}">
                    <a16:rowId xmlns:a16="http://schemas.microsoft.com/office/drawing/2014/main" val="2667664848"/>
                  </a:ext>
                </a:extLst>
              </a:tr>
              <a:tr h="695013">
                <a:tc>
                  <a:txBody>
                    <a:bodyPr/>
                    <a:lstStyle/>
                    <a:p>
                      <a:r>
                        <a:rPr lang="en-US" sz="1600" dirty="0" err="1"/>
                        <a:t>HomePlanet</a:t>
                      </a:r>
                      <a:endParaRPr lang="en-SG" sz="1600" dirty="0"/>
                    </a:p>
                  </a:txBody>
                  <a:tcPr/>
                </a:tc>
                <a:tc>
                  <a:txBody>
                    <a:bodyPr/>
                    <a:lstStyle/>
                    <a:p>
                      <a:r>
                        <a:rPr lang="en-US" sz="1600" dirty="0"/>
                        <a:t>Earth | Europa | Mars</a:t>
                      </a:r>
                      <a:endParaRPr lang="en-SG" sz="1600" dirty="0"/>
                    </a:p>
                  </a:txBody>
                  <a:tcPr/>
                </a:tc>
                <a:tc>
                  <a:txBody>
                    <a:bodyPr/>
                    <a:lstStyle/>
                    <a:p>
                      <a:r>
                        <a:rPr lang="en-US" sz="1400" dirty="0"/>
                        <a:t>0 – Earth</a:t>
                      </a:r>
                    </a:p>
                    <a:p>
                      <a:r>
                        <a:rPr lang="en-US" sz="1400" dirty="0"/>
                        <a:t>1 – Europa</a:t>
                      </a:r>
                    </a:p>
                    <a:p>
                      <a:r>
                        <a:rPr lang="en-US" sz="1400" dirty="0"/>
                        <a:t>2 – Mars </a:t>
                      </a:r>
                      <a:endParaRPr lang="en-SG" sz="1400" dirty="0"/>
                    </a:p>
                  </a:txBody>
                  <a:tcPr/>
                </a:tc>
                <a:extLst>
                  <a:ext uri="{0D108BD9-81ED-4DB2-BD59-A6C34878D82A}">
                    <a16:rowId xmlns:a16="http://schemas.microsoft.com/office/drawing/2014/main" val="2723539928"/>
                  </a:ext>
                </a:extLst>
              </a:tr>
              <a:tr h="1101611">
                <a:tc>
                  <a:txBody>
                    <a:bodyPr/>
                    <a:lstStyle/>
                    <a:p>
                      <a:r>
                        <a:rPr lang="en-US" sz="1600" dirty="0"/>
                        <a:t>Destination</a:t>
                      </a:r>
                      <a:endParaRPr lang="en-SG" sz="1600" dirty="0"/>
                    </a:p>
                  </a:txBody>
                  <a:tcPr/>
                </a:tc>
                <a:tc>
                  <a:txBody>
                    <a:bodyPr/>
                    <a:lstStyle/>
                    <a:p>
                      <a:r>
                        <a:rPr lang="en-US" sz="1600" dirty="0"/>
                        <a:t>55 Cancri e | PSO J318.5-22 | TRAPPIST-1e </a:t>
                      </a:r>
                      <a:endParaRPr lang="en-SG" sz="1600" dirty="0"/>
                    </a:p>
                  </a:txBody>
                  <a:tcPr/>
                </a:tc>
                <a:tc>
                  <a:txBody>
                    <a:bodyPr/>
                    <a:lstStyle/>
                    <a:p>
                      <a:r>
                        <a:rPr lang="en-US" sz="1200" dirty="0"/>
                        <a:t>0</a:t>
                      </a:r>
                      <a:r>
                        <a:rPr lang="en-SG" sz="1200" dirty="0"/>
                        <a:t> – 55 Cancri e</a:t>
                      </a:r>
                    </a:p>
                    <a:p>
                      <a:r>
                        <a:rPr lang="en-SG" sz="1200" dirty="0"/>
                        <a:t>1 – PSO J318.5-22</a:t>
                      </a:r>
                    </a:p>
                    <a:p>
                      <a:r>
                        <a:rPr lang="en-SG" sz="1200" dirty="0"/>
                        <a:t>2 – TRAPPIST-1e</a:t>
                      </a:r>
                    </a:p>
                  </a:txBody>
                  <a:tcPr/>
                </a:tc>
                <a:extLst>
                  <a:ext uri="{0D108BD9-81ED-4DB2-BD59-A6C34878D82A}">
                    <a16:rowId xmlns:a16="http://schemas.microsoft.com/office/drawing/2014/main" val="2195557346"/>
                  </a:ext>
                </a:extLst>
              </a:tr>
              <a:tr h="696713">
                <a:tc>
                  <a:txBody>
                    <a:bodyPr/>
                    <a:lstStyle/>
                    <a:p>
                      <a:r>
                        <a:rPr lang="en-US" sz="1600" dirty="0" err="1"/>
                        <a:t>C_Side</a:t>
                      </a:r>
                      <a:endParaRPr lang="en-SG" sz="1600" dirty="0"/>
                    </a:p>
                  </a:txBody>
                  <a:tcPr/>
                </a:tc>
                <a:tc>
                  <a:txBody>
                    <a:bodyPr/>
                    <a:lstStyle/>
                    <a:p>
                      <a:r>
                        <a:rPr lang="en-US" sz="1600" dirty="0"/>
                        <a:t>P for port | S for Starboard</a:t>
                      </a:r>
                      <a:endParaRPr lang="en-SG" sz="1600" dirty="0"/>
                    </a:p>
                  </a:txBody>
                  <a:tcPr/>
                </a:tc>
                <a:tc>
                  <a:txBody>
                    <a:bodyPr/>
                    <a:lstStyle/>
                    <a:p>
                      <a:r>
                        <a:rPr lang="en-US" sz="1600" dirty="0"/>
                        <a:t>0 – Port</a:t>
                      </a:r>
                    </a:p>
                    <a:p>
                      <a:r>
                        <a:rPr lang="en-US" sz="1600" dirty="0"/>
                        <a:t>1 - Starboard</a:t>
                      </a:r>
                      <a:endParaRPr lang="en-SG" sz="1600" dirty="0"/>
                    </a:p>
                  </a:txBody>
                  <a:tcPr/>
                </a:tc>
                <a:extLst>
                  <a:ext uri="{0D108BD9-81ED-4DB2-BD59-A6C34878D82A}">
                    <a16:rowId xmlns:a16="http://schemas.microsoft.com/office/drawing/2014/main" val="4067718379"/>
                  </a:ext>
                </a:extLst>
              </a:tr>
              <a:tr h="666481">
                <a:tc>
                  <a:txBody>
                    <a:bodyPr/>
                    <a:lstStyle/>
                    <a:p>
                      <a:r>
                        <a:rPr lang="en-US" sz="1600" dirty="0" err="1"/>
                        <a:t>C_Deck</a:t>
                      </a:r>
                      <a:endParaRPr lang="en-SG" sz="1600" dirty="0"/>
                    </a:p>
                  </a:txBody>
                  <a:tcPr/>
                </a:tc>
                <a:tc>
                  <a:txBody>
                    <a:bodyPr/>
                    <a:lstStyle/>
                    <a:p>
                      <a:r>
                        <a:rPr lang="en-US" sz="1600" dirty="0"/>
                        <a:t>A – G &amp; T</a:t>
                      </a:r>
                      <a:endParaRPr lang="en-SG" sz="1600" dirty="0"/>
                    </a:p>
                  </a:txBody>
                  <a:tcPr/>
                </a:tc>
                <a:tc>
                  <a:txBody>
                    <a:bodyPr/>
                    <a:lstStyle/>
                    <a:p>
                      <a:r>
                        <a:rPr lang="en-US" sz="1400" dirty="0"/>
                        <a:t>0 ,1, 2, 3, 4, 5, 6, 7 in order</a:t>
                      </a:r>
                      <a:endParaRPr lang="en-SG" sz="1400" dirty="0"/>
                    </a:p>
                  </a:txBody>
                  <a:tcPr/>
                </a:tc>
                <a:extLst>
                  <a:ext uri="{0D108BD9-81ED-4DB2-BD59-A6C34878D82A}">
                    <a16:rowId xmlns:a16="http://schemas.microsoft.com/office/drawing/2014/main" val="2066842160"/>
                  </a:ext>
                </a:extLst>
              </a:tr>
              <a:tr h="723972">
                <a:tc>
                  <a:txBody>
                    <a:bodyPr/>
                    <a:lstStyle/>
                    <a:p>
                      <a:r>
                        <a:rPr lang="en-US" sz="1600" dirty="0" err="1"/>
                        <a:t>C_region</a:t>
                      </a:r>
                      <a:endParaRPr lang="en-SG" sz="1600" dirty="0"/>
                    </a:p>
                  </a:txBody>
                  <a:tcPr/>
                </a:tc>
                <a:tc>
                  <a:txBody>
                    <a:bodyPr/>
                    <a:lstStyle/>
                    <a:p>
                      <a:r>
                        <a:rPr lang="en-US" sz="1600" dirty="0"/>
                        <a:t>Region 1 - 7</a:t>
                      </a:r>
                      <a:endParaRPr lang="en-SG"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 ,1, 2, 3, 4, 5, 6, 7 in order</a:t>
                      </a:r>
                      <a:endParaRPr lang="en-SG" sz="1400" dirty="0"/>
                    </a:p>
                    <a:p>
                      <a:endParaRPr lang="en-SG" sz="1600" dirty="0"/>
                    </a:p>
                  </a:txBody>
                  <a:tcPr/>
                </a:tc>
                <a:extLst>
                  <a:ext uri="{0D108BD9-81ED-4DB2-BD59-A6C34878D82A}">
                    <a16:rowId xmlns:a16="http://schemas.microsoft.com/office/drawing/2014/main" val="2449316474"/>
                  </a:ext>
                </a:extLst>
              </a:tr>
            </a:tbl>
          </a:graphicData>
        </a:graphic>
      </p:graphicFrame>
      <p:sp>
        <p:nvSpPr>
          <p:cNvPr id="4" name="Slide Number Placeholder 3">
            <a:extLst>
              <a:ext uri="{FF2B5EF4-FFF2-40B4-BE49-F238E27FC236}">
                <a16:creationId xmlns:a16="http://schemas.microsoft.com/office/drawing/2014/main" id="{D13B7B74-9888-1EA1-1505-5AA7213600C3}"/>
              </a:ext>
            </a:extLst>
          </p:cNvPr>
          <p:cNvSpPr>
            <a:spLocks noGrp="1"/>
          </p:cNvSpPr>
          <p:nvPr>
            <p:ph type="sldNum" sz="quarter" idx="12"/>
          </p:nvPr>
        </p:nvSpPr>
        <p:spPr/>
        <p:txBody>
          <a:bodyPr/>
          <a:lstStyle/>
          <a:p>
            <a:fld id="{57871EFB-7B9E-4E86-A89E-697E8EBB06F2}" type="slidenum">
              <a:rPr lang="en-US" smtClean="0"/>
              <a:t>9</a:t>
            </a:fld>
            <a:endParaRPr lang="en-US"/>
          </a:p>
        </p:txBody>
      </p:sp>
      <p:sp>
        <p:nvSpPr>
          <p:cNvPr id="6" name="Rectangle 5">
            <a:extLst>
              <a:ext uri="{FF2B5EF4-FFF2-40B4-BE49-F238E27FC236}">
                <a16:creationId xmlns:a16="http://schemas.microsoft.com/office/drawing/2014/main" id="{AB142573-6A07-7271-8E3D-B0C65381A6AC}"/>
              </a:ext>
            </a:extLst>
          </p:cNvPr>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Data </a:t>
            </a:r>
            <a:r>
              <a:rPr lang="en-US" sz="4400" dirty="0" err="1"/>
              <a:t>PreProcessing</a:t>
            </a:r>
            <a:endParaRPr lang="en-SG" sz="4400" dirty="0"/>
          </a:p>
        </p:txBody>
      </p:sp>
    </p:spTree>
    <p:extLst>
      <p:ext uri="{BB962C8B-B14F-4D97-AF65-F5344CB8AC3E}">
        <p14:creationId xmlns:p14="http://schemas.microsoft.com/office/powerpoint/2010/main" val="94899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1846</Words>
  <Application>Microsoft Office PowerPoint</Application>
  <PresentationFormat>Widescreen</PresentationFormat>
  <Paragraphs>232</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Arial</vt:lpstr>
      <vt:lpstr>Calibri</vt:lpstr>
      <vt:lpstr>Georgia Pro Light</vt:lpstr>
      <vt:lpstr>Inter</vt:lpstr>
      <vt:lpstr>VaultVTI</vt:lpstr>
      <vt:lpstr>Machine Learning for Developers  Assignment 2 Muhamad Shazwandi 2181263A</vt:lpstr>
      <vt:lpstr>Project Brief</vt:lpstr>
      <vt:lpstr>PowerPoint Presentation</vt:lpstr>
      <vt:lpstr>Data Exploration(Expenditure)</vt:lpstr>
      <vt:lpstr>Feature Engineering </vt:lpstr>
      <vt:lpstr>Missing Data</vt:lpstr>
      <vt:lpstr>PowerPoint Presentation</vt:lpstr>
      <vt:lpstr>PowerPoint Presentation</vt:lpstr>
      <vt:lpstr>Data Preprocessing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Developers  Assignment 2 Muhamad Shazwandi 2181263A</dc:title>
  <dc:creator>MUHAMAD SHAZWANDI BIN MOHAMAD ALI</dc:creator>
  <cp:lastModifiedBy>MUHAMAD SHAZWANDI BIN MOHAMAD ALI</cp:lastModifiedBy>
  <cp:revision>18</cp:revision>
  <dcterms:created xsi:type="dcterms:W3CDTF">2022-07-25T16:28:05Z</dcterms:created>
  <dcterms:modified xsi:type="dcterms:W3CDTF">2022-08-19T15:07:17Z</dcterms:modified>
</cp:coreProperties>
</file>